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4"/>
  </p:notesMasterIdLst>
  <p:sldIdLst>
    <p:sldId id="260" r:id="rId2"/>
    <p:sldId id="328" r:id="rId3"/>
    <p:sldId id="261" r:id="rId4"/>
    <p:sldId id="258" r:id="rId5"/>
    <p:sldId id="327" r:id="rId6"/>
    <p:sldId id="267" r:id="rId7"/>
    <p:sldId id="318" r:id="rId8"/>
    <p:sldId id="293" r:id="rId9"/>
    <p:sldId id="319" r:id="rId10"/>
    <p:sldId id="330" r:id="rId11"/>
    <p:sldId id="329" r:id="rId12"/>
    <p:sldId id="326" r:id="rId13"/>
    <p:sldId id="331" r:id="rId14"/>
    <p:sldId id="321" r:id="rId15"/>
    <p:sldId id="263" r:id="rId16"/>
    <p:sldId id="320" r:id="rId17"/>
    <p:sldId id="272" r:id="rId18"/>
    <p:sldId id="312" r:id="rId19"/>
    <p:sldId id="281" r:id="rId20"/>
    <p:sldId id="317" r:id="rId21"/>
    <p:sldId id="333" r:id="rId22"/>
    <p:sldId id="334" r:id="rId23"/>
    <p:sldId id="282" r:id="rId24"/>
    <p:sldId id="277" r:id="rId25"/>
    <p:sldId id="287" r:id="rId26"/>
    <p:sldId id="283" r:id="rId27"/>
    <p:sldId id="323" r:id="rId28"/>
    <p:sldId id="324" r:id="rId29"/>
    <p:sldId id="325" r:id="rId30"/>
    <p:sldId id="335" r:id="rId31"/>
    <p:sldId id="338" r:id="rId32"/>
    <p:sldId id="336" r:id="rId33"/>
  </p:sldIdLst>
  <p:sldSz cx="9144000" cy="5143500" type="screen16x9"/>
  <p:notesSz cx="6858000" cy="9144000"/>
  <p:embeddedFontLst>
    <p:embeddedFont>
      <p:font typeface="Cairo" panose="020B0604020202020204" charset="-78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missioner ExtraBold" charset="0"/>
      <p:bold r:id="rId41"/>
    </p:embeddedFont>
    <p:embeddedFont>
      <p:font typeface="Congenial Black" panose="02000503040000020004" pitchFamily="2" charset="0"/>
      <p:bold r:id="rId42"/>
      <p:boldItalic r:id="rId43"/>
    </p:embeddedFont>
    <p:embeddedFont>
      <p:font typeface="Fira Sans SemiBold" panose="020B0603050000020004" pitchFamily="34" charset="0"/>
      <p:bold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A49EDB-6017-454F-99FF-88E9A59B8986}">
  <a:tblStyle styleId="{29A49EDB-6017-454F-99FF-88E9A59B89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258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f51a1c932_0_2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f51a1c932_0_2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15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41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51a1c932_0_2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51a1c932_0_2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222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f51a1c932_0_22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f51a1c932_0_22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75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f51a1c932_0_22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f51a1c932_0_22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f51a1c932_0_22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f51a1c932_0_22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722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f51a1c932_0_22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f51a1c932_0_22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93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f51a1c932_0_2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f51a1c932_0_2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f51a1c932_0_22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3f51a1c932_0_22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f51a1c932_0_2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f51a1c932_0_22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3f66950a2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3f66950a2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f51a1c932_0_2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f51a1c932_0_2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01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f5348d4d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f5348d4d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0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f51a1c932_0_2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f51a1c932_0_2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4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f51a1c932_0_2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f51a1c932_0_2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29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f51a1c932_0_2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f51a1c932_0_2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17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f51a1c932_0_2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3f51a1c932_0_2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77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54348e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54348e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f51a1c932_0_2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f51a1c932_0_2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69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3f66950a2a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3f66950a2a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f51a1c932_0_2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f51a1c932_0_2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39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51a1c932_0_22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f51a1c932_0_22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87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51a1c932_0_22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f51a1c932_0_22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85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03875" y="2338650"/>
            <a:ext cx="3915600" cy="12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3875" y="687075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03875" y="3818137"/>
            <a:ext cx="3249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flipH="1">
            <a:off x="4944616" y="537150"/>
            <a:ext cx="3492900" cy="4069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cxnSp>
        <p:nvCxnSpPr>
          <p:cNvPr id="152" name="Google Shape;152;p23"/>
          <p:cNvCxnSpPr/>
          <p:nvPr/>
        </p:nvCxnSpPr>
        <p:spPr>
          <a:xfrm>
            <a:off x="706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66263" y="1336019"/>
            <a:ext cx="30630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766258" y="2933419"/>
            <a:ext cx="30630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xfrm>
            <a:off x="1314913" y="1295194"/>
            <a:ext cx="257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1314913" y="1787994"/>
            <a:ext cx="2579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3"/>
          </p:nvPr>
        </p:nvSpPr>
        <p:spPr>
          <a:xfrm>
            <a:off x="5250587" y="1295194"/>
            <a:ext cx="257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4"/>
          </p:nvPr>
        </p:nvSpPr>
        <p:spPr>
          <a:xfrm>
            <a:off x="5250587" y="1787994"/>
            <a:ext cx="257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74" name="Google Shape;174;p26"/>
          <p:cNvCxnSpPr/>
          <p:nvPr/>
        </p:nvCxnSpPr>
        <p:spPr>
          <a:xfrm>
            <a:off x="712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709050" y="1104900"/>
            <a:ext cx="3815400" cy="3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2"/>
          </p:nvPr>
        </p:nvSpPr>
        <p:spPr>
          <a:xfrm>
            <a:off x="4676850" y="1104900"/>
            <a:ext cx="3758100" cy="3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80" name="Google Shape;180;p27"/>
          <p:cNvCxnSpPr/>
          <p:nvPr/>
        </p:nvCxnSpPr>
        <p:spPr>
          <a:xfrm>
            <a:off x="712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97196" y="29379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897196" y="35512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title" idx="2"/>
          </p:nvPr>
        </p:nvSpPr>
        <p:spPr>
          <a:xfrm>
            <a:off x="3484350" y="29379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3"/>
          </p:nvPr>
        </p:nvSpPr>
        <p:spPr>
          <a:xfrm>
            <a:off x="3484350" y="35512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 idx="4"/>
          </p:nvPr>
        </p:nvSpPr>
        <p:spPr>
          <a:xfrm>
            <a:off x="6071504" y="29379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5"/>
          </p:nvPr>
        </p:nvSpPr>
        <p:spPr>
          <a:xfrm>
            <a:off x="6071504" y="35512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 idx="6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cxnSp>
        <p:nvCxnSpPr>
          <p:cNvPr id="190" name="Google Shape;190;p28"/>
          <p:cNvCxnSpPr/>
          <p:nvPr/>
        </p:nvCxnSpPr>
        <p:spPr>
          <a:xfrm>
            <a:off x="712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4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 idx="2"/>
          </p:nvPr>
        </p:nvSpPr>
        <p:spPr>
          <a:xfrm>
            <a:off x="2050807" y="1844500"/>
            <a:ext cx="2164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2050807" y="2221275"/>
            <a:ext cx="216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3"/>
          </p:nvPr>
        </p:nvSpPr>
        <p:spPr>
          <a:xfrm>
            <a:off x="5772584" y="1844500"/>
            <a:ext cx="2167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4"/>
          </p:nvPr>
        </p:nvSpPr>
        <p:spPr>
          <a:xfrm>
            <a:off x="5772584" y="2221275"/>
            <a:ext cx="21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5"/>
          </p:nvPr>
        </p:nvSpPr>
        <p:spPr>
          <a:xfrm>
            <a:off x="2050807" y="3584806"/>
            <a:ext cx="2164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6"/>
          </p:nvPr>
        </p:nvSpPr>
        <p:spPr>
          <a:xfrm>
            <a:off x="2050807" y="3959475"/>
            <a:ext cx="216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7"/>
          </p:nvPr>
        </p:nvSpPr>
        <p:spPr>
          <a:xfrm>
            <a:off x="5772584" y="3584806"/>
            <a:ext cx="21672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8"/>
          </p:nvPr>
        </p:nvSpPr>
        <p:spPr>
          <a:xfrm>
            <a:off x="5772584" y="3959475"/>
            <a:ext cx="21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>
            <a:off x="712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9143999" cy="514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 flipH="1">
            <a:off x="4913718" y="1162475"/>
            <a:ext cx="3503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missioner ExtraBold"/>
              <a:buNone/>
              <a:defRPr sz="240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 flipH="1">
            <a:off x="4913725" y="3327130"/>
            <a:ext cx="3503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missioner ExtraBold"/>
              <a:buNone/>
              <a:defRPr sz="240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ommissioner ExtraBold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 flipH="1">
            <a:off x="4913701" y="1480500"/>
            <a:ext cx="35037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 flipH="1">
            <a:off x="4913701" y="3645200"/>
            <a:ext cx="35037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225" y="2007125"/>
            <a:ext cx="3296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657725" y="1767050"/>
            <a:ext cx="37473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 sz="1600"/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657725" y="368825"/>
            <a:ext cx="37731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>
            <a:off x="723899" y="537150"/>
            <a:ext cx="3495600" cy="4069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95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474" y="1668438"/>
            <a:ext cx="25374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474" y="2340688"/>
            <a:ext cx="253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3305550" y="1668438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3305550" y="2340688"/>
            <a:ext cx="25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/>
          </p:nvPr>
        </p:nvSpPr>
        <p:spPr>
          <a:xfrm>
            <a:off x="713474" y="3463788"/>
            <a:ext cx="25374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713474" y="4136038"/>
            <a:ext cx="253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/>
          </p:nvPr>
        </p:nvSpPr>
        <p:spPr>
          <a:xfrm>
            <a:off x="3305550" y="3463788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3305550" y="4136038"/>
            <a:ext cx="25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/>
          </p:nvPr>
        </p:nvSpPr>
        <p:spPr>
          <a:xfrm>
            <a:off x="5897624" y="1668438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5897626" y="2340688"/>
            <a:ext cx="25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/>
          </p:nvPr>
        </p:nvSpPr>
        <p:spPr>
          <a:xfrm>
            <a:off x="5897625" y="3463788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897626" y="4136038"/>
            <a:ext cx="253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715774" y="1132263"/>
            <a:ext cx="253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6" hasCustomPrompt="1"/>
          </p:nvPr>
        </p:nvSpPr>
        <p:spPr>
          <a:xfrm>
            <a:off x="715774" y="2932488"/>
            <a:ext cx="253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7" hasCustomPrompt="1"/>
          </p:nvPr>
        </p:nvSpPr>
        <p:spPr>
          <a:xfrm>
            <a:off x="3307846" y="1132263"/>
            <a:ext cx="253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8" hasCustomPrompt="1"/>
          </p:nvPr>
        </p:nvSpPr>
        <p:spPr>
          <a:xfrm>
            <a:off x="3307846" y="2932488"/>
            <a:ext cx="253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9" hasCustomPrompt="1"/>
          </p:nvPr>
        </p:nvSpPr>
        <p:spPr>
          <a:xfrm>
            <a:off x="5899921" y="1132263"/>
            <a:ext cx="253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0" hasCustomPrompt="1"/>
          </p:nvPr>
        </p:nvSpPr>
        <p:spPr>
          <a:xfrm>
            <a:off x="5899921" y="2932488"/>
            <a:ext cx="253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1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cxnSp>
        <p:nvCxnSpPr>
          <p:cNvPr id="82" name="Google Shape;82;p13"/>
          <p:cNvCxnSpPr/>
          <p:nvPr/>
        </p:nvCxnSpPr>
        <p:spPr>
          <a:xfrm>
            <a:off x="706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3"/>
          <p:cNvCxnSpPr/>
          <p:nvPr/>
        </p:nvCxnSpPr>
        <p:spPr>
          <a:xfrm>
            <a:off x="706650" y="4744933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 flipH="1">
            <a:off x="4521913" y="2338650"/>
            <a:ext cx="3915600" cy="12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521913" y="687075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highlight>
                  <a:schemeClr val="lt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 flipH="1">
            <a:off x="5188513" y="3818137"/>
            <a:ext cx="3249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3"/>
          </p:nvPr>
        </p:nvSpPr>
        <p:spPr>
          <a:xfrm flipH="1">
            <a:off x="703875" y="537150"/>
            <a:ext cx="3492900" cy="4069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2236500" y="636375"/>
            <a:ext cx="62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2" hasCustomPrompt="1"/>
          </p:nvPr>
        </p:nvSpPr>
        <p:spPr>
          <a:xfrm>
            <a:off x="712500" y="405600"/>
            <a:ext cx="1426500" cy="17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2236500" y="1465300"/>
            <a:ext cx="62088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>
            <a:spLocks noGrp="1"/>
          </p:cNvSpPr>
          <p:nvPr>
            <p:ph type="pic" idx="3"/>
          </p:nvPr>
        </p:nvSpPr>
        <p:spPr>
          <a:xfrm>
            <a:off x="714000" y="2190750"/>
            <a:ext cx="7716000" cy="2417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5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2236500" y="3116625"/>
            <a:ext cx="62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2" hasCustomPrompt="1"/>
          </p:nvPr>
        </p:nvSpPr>
        <p:spPr>
          <a:xfrm>
            <a:off x="712500" y="2885850"/>
            <a:ext cx="1426500" cy="17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2236500" y="3945550"/>
            <a:ext cx="62088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>
            <a:spLocks noGrp="1"/>
          </p:cNvSpPr>
          <p:nvPr>
            <p:ph type="pic" idx="3"/>
          </p:nvPr>
        </p:nvSpPr>
        <p:spPr>
          <a:xfrm>
            <a:off x="714000" y="405600"/>
            <a:ext cx="7716000" cy="2417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cxnSp>
        <p:nvCxnSpPr>
          <p:cNvPr id="148" name="Google Shape;148;p22"/>
          <p:cNvCxnSpPr/>
          <p:nvPr/>
        </p:nvCxnSpPr>
        <p:spPr>
          <a:xfrm>
            <a:off x="706650" y="417025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missioner ExtraBold"/>
              <a:buNone/>
              <a:defRPr sz="280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Char char="●"/>
              <a:defRPr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8" r:id="rId4"/>
    <p:sldLayoutId id="2147483659" r:id="rId5"/>
    <p:sldLayoutId id="2147483663" r:id="rId6"/>
    <p:sldLayoutId id="2147483664" r:id="rId7"/>
    <p:sldLayoutId id="2147483667" r:id="rId8"/>
    <p:sldLayoutId id="2147483668" r:id="rId9"/>
    <p:sldLayoutId id="2147483669" r:id="rId10"/>
    <p:sldLayoutId id="2147483670" r:id="rId11"/>
    <p:sldLayoutId id="2147483672" r:id="rId12"/>
    <p:sldLayoutId id="2147483673" r:id="rId13"/>
    <p:sldLayoutId id="2147483674" r:id="rId14"/>
    <p:sldLayoutId id="2147483675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9">
            <a:extLst>
              <a:ext uri="{FF2B5EF4-FFF2-40B4-BE49-F238E27FC236}">
                <a16:creationId xmlns:a16="http://schemas.microsoft.com/office/drawing/2014/main" id="{5B3968B0-4656-9CD3-CC99-1C35FFF8881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 flipH="1">
            <a:off x="713225" y="2863930"/>
            <a:ext cx="3503700" cy="926400"/>
          </a:xfrm>
        </p:spPr>
        <p:txBody>
          <a:bodyPr/>
          <a:lstStyle/>
          <a:p>
            <a:r>
              <a:rPr lang="fr-FR" dirty="0"/>
              <a:t>JAAFAR SELLAKH</a:t>
            </a:r>
          </a:p>
          <a:p>
            <a:r>
              <a:rPr lang="fr-FR" dirty="0"/>
              <a:t>LAMYAE TABLI</a:t>
            </a:r>
          </a:p>
          <a:p>
            <a:r>
              <a:rPr lang="fr-FR" dirty="0"/>
              <a:t>BADREDDINE SAADIOUI</a:t>
            </a:r>
          </a:p>
          <a:p>
            <a:r>
              <a:rPr lang="fr-FR" dirty="0"/>
              <a:t>LANDRY SEBEOGO</a:t>
            </a:r>
          </a:p>
          <a:p>
            <a:r>
              <a:rPr lang="fr-FR" dirty="0"/>
              <a:t>IBRAHIM YEO CHIGATA</a:t>
            </a:r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713225" y="2007125"/>
            <a:ext cx="7967136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ighlight>
                  <a:srgbClr val="009B7C"/>
                </a:highlight>
              </a:rPr>
              <a:t>CAHIER</a:t>
            </a:r>
            <a:r>
              <a:rPr lang="en" dirty="0">
                <a:solidFill>
                  <a:srgbClr val="009B7C"/>
                </a:solidFill>
                <a:highlight>
                  <a:srgbClr val="009B7C"/>
                </a:highlight>
              </a:rPr>
              <a:t> </a:t>
            </a:r>
            <a:r>
              <a:rPr lang="en" dirty="0">
                <a:solidFill>
                  <a:schemeClr val="tx1"/>
                </a:solidFill>
                <a:highlight>
                  <a:srgbClr val="009B7C"/>
                </a:highlight>
              </a:rPr>
              <a:t>DE</a:t>
            </a:r>
            <a:r>
              <a:rPr lang="en" dirty="0">
                <a:solidFill>
                  <a:srgbClr val="009B7C"/>
                </a:solidFill>
                <a:highlight>
                  <a:srgbClr val="009B7C"/>
                </a:highlight>
              </a:rPr>
              <a:t> </a:t>
            </a:r>
            <a:r>
              <a:rPr lang="en" dirty="0">
                <a:solidFill>
                  <a:schemeClr val="tx1"/>
                </a:solidFill>
                <a:highlight>
                  <a:srgbClr val="009B7C"/>
                </a:highlight>
              </a:rPr>
              <a:t>CHARGE</a:t>
            </a:r>
            <a:endParaRPr dirty="0">
              <a:solidFill>
                <a:schemeClr val="tx1"/>
              </a:solidFill>
              <a:highlight>
                <a:srgbClr val="009B7C"/>
              </a:highlight>
            </a:endParaRPr>
          </a:p>
        </p:txBody>
      </p:sp>
      <p:cxnSp>
        <p:nvCxnSpPr>
          <p:cNvPr id="295" name="Google Shape;295;p41"/>
          <p:cNvCxnSpPr/>
          <p:nvPr/>
        </p:nvCxnSpPr>
        <p:spPr>
          <a:xfrm>
            <a:off x="796363" y="2749641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8" name="Picture 10" descr="ECC - Ecole Centrale Casablanca : Formation, métiers, lauréats ...">
            <a:extLst>
              <a:ext uri="{FF2B5EF4-FFF2-40B4-BE49-F238E27FC236}">
                <a16:creationId xmlns:a16="http://schemas.microsoft.com/office/drawing/2014/main" id="{44AD84BB-22DF-8DB7-0F9F-9599245D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47" y="3845234"/>
            <a:ext cx="1806546" cy="13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295;p41">
            <a:extLst>
              <a:ext uri="{FF2B5EF4-FFF2-40B4-BE49-F238E27FC236}">
                <a16:creationId xmlns:a16="http://schemas.microsoft.com/office/drawing/2014/main" id="{C9B993C6-FB43-D5FF-605C-DE0E275A4DC1}"/>
              </a:ext>
            </a:extLst>
          </p:cNvPr>
          <p:cNvCxnSpPr/>
          <p:nvPr/>
        </p:nvCxnSpPr>
        <p:spPr>
          <a:xfrm>
            <a:off x="796363" y="1961883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ous-titre 9">
            <a:extLst>
              <a:ext uri="{FF2B5EF4-FFF2-40B4-BE49-F238E27FC236}">
                <a16:creationId xmlns:a16="http://schemas.microsoft.com/office/drawing/2014/main" id="{218A0130-A5A9-D0D8-8297-17E4BE4DDBFD}"/>
              </a:ext>
            </a:extLst>
          </p:cNvPr>
          <p:cNvSpPr txBox="1">
            <a:spLocks/>
          </p:cNvSpPr>
          <p:nvPr/>
        </p:nvSpPr>
        <p:spPr>
          <a:xfrm flipH="1">
            <a:off x="5717097" y="2863930"/>
            <a:ext cx="35037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fr-FR" dirty="0"/>
              <a:t>ENCADRE PAR:</a:t>
            </a:r>
          </a:p>
          <a:p>
            <a:r>
              <a:rPr lang="fr-FR" dirty="0"/>
              <a:t>NADIA </a:t>
            </a:r>
            <a:r>
              <a:rPr lang="fr-FR"/>
              <a:t>AIT LABYAD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 idx="6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AVANATGES ?</a:t>
            </a:r>
            <a:endParaRPr dirty="0"/>
          </a:p>
        </p:txBody>
      </p:sp>
      <p:cxnSp>
        <p:nvCxnSpPr>
          <p:cNvPr id="353" name="Google Shape;353;p45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62;p74">
            <a:extLst>
              <a:ext uri="{FF2B5EF4-FFF2-40B4-BE49-F238E27FC236}">
                <a16:creationId xmlns:a16="http://schemas.microsoft.com/office/drawing/2014/main" id="{C75BB6B5-3279-7F23-F833-0E9E36F8A59F}"/>
              </a:ext>
            </a:extLst>
          </p:cNvPr>
          <p:cNvSpPr txBox="1">
            <a:spLocks/>
          </p:cNvSpPr>
          <p:nvPr/>
        </p:nvSpPr>
        <p:spPr>
          <a:xfrm>
            <a:off x="796460" y="2446903"/>
            <a:ext cx="7298465" cy="195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Cairo"/>
              <a:buNone/>
            </a:pPr>
            <a:r>
              <a:rPr lang="fr-FR" sz="1000" dirty="0">
                <a:solidFill>
                  <a:schemeClr val="hlink"/>
                </a:solidFill>
                <a:uFill>
                  <a:noFill/>
                </a:uFill>
              </a:rPr>
              <a:t>https://www.wsp.com/fr-ca/projets/modele-de-tarification-de-la-congestion-en-suede</a:t>
            </a: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indent="-330200">
              <a:buSzPts val="1600"/>
            </a:pP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683C70-83F4-C5B3-5BF1-2EE61634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0" y="1648893"/>
            <a:ext cx="7620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40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938413" y="301887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Manque de capacit</a:t>
            </a:r>
            <a:r>
              <a:rPr lang="fr-FR" sz="2400" b="1" dirty="0">
                <a:effectLst/>
                <a:latin typeface="Commissioner ExtraBold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" dirty="0"/>
              <a:t> technique </a:t>
            </a:r>
            <a:endParaRPr dirty="0"/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 idx="2"/>
          </p:nvPr>
        </p:nvSpPr>
        <p:spPr>
          <a:xfrm>
            <a:off x="3435798" y="306148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Manque de fonds</a:t>
            </a:r>
            <a:endParaRPr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title" idx="4"/>
          </p:nvPr>
        </p:nvSpPr>
        <p:spPr>
          <a:xfrm>
            <a:off x="6149221" y="3018871"/>
            <a:ext cx="224306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sur les plus defavoris</a:t>
            </a:r>
            <a:r>
              <a:rPr lang="fr-FR" sz="2400" b="1" dirty="0">
                <a:effectLst/>
                <a:latin typeface="Commissioner ExtraBold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endParaRPr dirty="0">
              <a:latin typeface="Commissioner ExtraBold" charset="0"/>
            </a:endParaRPr>
          </a:p>
        </p:txBody>
      </p:sp>
      <p:sp>
        <p:nvSpPr>
          <p:cNvPr id="352" name="Google Shape;352;p45"/>
          <p:cNvSpPr txBox="1">
            <a:spLocks noGrp="1"/>
          </p:cNvSpPr>
          <p:nvPr>
            <p:ph type="title" idx="6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LIMITES ?</a:t>
            </a:r>
            <a:endParaRPr dirty="0"/>
          </a:p>
        </p:txBody>
      </p:sp>
      <p:cxnSp>
        <p:nvCxnSpPr>
          <p:cNvPr id="353" name="Google Shape;353;p45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" name="Google Shape;354;p45"/>
          <p:cNvSpPr/>
          <p:nvPr/>
        </p:nvSpPr>
        <p:spPr>
          <a:xfrm>
            <a:off x="1620653" y="1888826"/>
            <a:ext cx="572646" cy="569634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4283362" y="1888827"/>
            <a:ext cx="577275" cy="57270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8769;p85">
            <a:extLst>
              <a:ext uri="{FF2B5EF4-FFF2-40B4-BE49-F238E27FC236}">
                <a16:creationId xmlns:a16="http://schemas.microsoft.com/office/drawing/2014/main" id="{305F965B-5F8E-FAC2-182E-7C1B1161C31F}"/>
              </a:ext>
            </a:extLst>
          </p:cNvPr>
          <p:cNvGrpSpPr/>
          <p:nvPr/>
        </p:nvGrpSpPr>
        <p:grpSpPr>
          <a:xfrm>
            <a:off x="6839404" y="1888827"/>
            <a:ext cx="630348" cy="569633"/>
            <a:chOff x="6222125" y="2025975"/>
            <a:chExt cx="499450" cy="474125"/>
          </a:xfrm>
          <a:solidFill>
            <a:schemeClr val="tx1"/>
          </a:solidFill>
        </p:grpSpPr>
        <p:sp>
          <p:nvSpPr>
            <p:cNvPr id="5" name="Google Shape;8770;p85">
              <a:extLst>
                <a:ext uri="{FF2B5EF4-FFF2-40B4-BE49-F238E27FC236}">
                  <a16:creationId xmlns:a16="http://schemas.microsoft.com/office/drawing/2014/main" id="{3FD5C3CF-8332-F3A4-6ED3-DFD5E4EB81C9}"/>
                </a:ext>
              </a:extLst>
            </p:cNvPr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8771;p85">
              <a:extLst>
                <a:ext uri="{FF2B5EF4-FFF2-40B4-BE49-F238E27FC236}">
                  <a16:creationId xmlns:a16="http://schemas.microsoft.com/office/drawing/2014/main" id="{6E0B6FC8-A462-6CFE-DCCD-3A95334E522A}"/>
                </a:ext>
              </a:extLst>
            </p:cNvPr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8772;p85">
              <a:extLst>
                <a:ext uri="{FF2B5EF4-FFF2-40B4-BE49-F238E27FC236}">
                  <a16:creationId xmlns:a16="http://schemas.microsoft.com/office/drawing/2014/main" id="{1924B26A-4656-97A8-7443-1FEA3F32D6AC}"/>
                </a:ext>
              </a:extLst>
            </p:cNvPr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38072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-90985" y="2406889"/>
            <a:ext cx="4995081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Velo en libre-service</a:t>
            </a:r>
            <a:endParaRPr sz="40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 descr="Transport En Commun De Londres : Location Et Bus De Vélo Image stock -  Image du bicyclettes, angleterre: 25861565">
            <a:extLst>
              <a:ext uri="{FF2B5EF4-FFF2-40B4-BE49-F238E27FC236}">
                <a16:creationId xmlns:a16="http://schemas.microsoft.com/office/drawing/2014/main" id="{45673C03-4365-5D4A-1AE3-7757A3678F0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629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03578CFC-1E0F-FEC3-58CE-04B101D6CA89}"/>
              </a:ext>
            </a:extLst>
          </p:cNvPr>
          <p:cNvSpPr txBox="1">
            <a:spLocks/>
          </p:cNvSpPr>
          <p:nvPr/>
        </p:nvSpPr>
        <p:spPr>
          <a:xfrm>
            <a:off x="359297" y="963755"/>
            <a:ext cx="5342362" cy="107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958963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650A091-A5B4-9586-BC59-F11018E17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58" y="478899"/>
            <a:ext cx="6605084" cy="35498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0B71F80-E648-353B-2585-1D4EF785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00" y="478899"/>
            <a:ext cx="6656442" cy="39509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5B6CE13-B3E6-7B48-DAF0-68DFD731A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64" y="80541"/>
            <a:ext cx="6949071" cy="443017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5EECEA6-28B2-A56C-7181-F6CB4A4D8DD5}"/>
              </a:ext>
            </a:extLst>
          </p:cNvPr>
          <p:cNvSpPr txBox="1"/>
          <p:nvPr/>
        </p:nvSpPr>
        <p:spPr>
          <a:xfrm>
            <a:off x="1074421" y="4028754"/>
            <a:ext cx="7618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https://www.pbsc.com/fr/blogue/2021/10/the-meddin-bike-sharing-world-map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398081-C4FA-84CB-1BF4-0DAA64EC4152}"/>
              </a:ext>
            </a:extLst>
          </p:cNvPr>
          <p:cNvSpPr txBox="1"/>
          <p:nvPr/>
        </p:nvSpPr>
        <p:spPr>
          <a:xfrm>
            <a:off x="1218100" y="4510712"/>
            <a:ext cx="2336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https://medinabike.ma/</a:t>
            </a:r>
          </a:p>
        </p:txBody>
      </p:sp>
    </p:spTree>
    <p:extLst>
      <p:ext uri="{BB962C8B-B14F-4D97-AF65-F5344CB8AC3E}">
        <p14:creationId xmlns:p14="http://schemas.microsoft.com/office/powerpoint/2010/main" val="6297974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513531" y="2342300"/>
            <a:ext cx="5342362" cy="1076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COVOITURAGE</a:t>
            </a:r>
            <a:endParaRPr sz="40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PASSE SANITAIRE - Qu'est ce qui change pour les usagers de Blablacar ? - Le  journal gratuit de la Saône et Loire en un 1 clic">
            <a:extLst>
              <a:ext uri="{FF2B5EF4-FFF2-40B4-BE49-F238E27FC236}">
                <a16:creationId xmlns:a16="http://schemas.microsoft.com/office/drawing/2014/main" id="{CF732FC7-1BC2-E4A2-6338-833FB61F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76" y="2723910"/>
            <a:ext cx="1859249" cy="171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4B4EF1BB-A9B8-4E08-57CE-B68D88323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2B44DA7-2862-FA16-3F0B-D92E9534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64" y="2419350"/>
            <a:ext cx="1776447" cy="2347344"/>
          </a:xfrm>
          <a:prstGeom prst="rect">
            <a:avLst/>
          </a:prstGeom>
        </p:spPr>
      </p:pic>
      <p:pic>
        <p:nvPicPr>
          <p:cNvPr id="2058" name="Picture 10" descr="Les 5 bonnes raisons de vous mettre au covoiturage - Blog Avatacar">
            <a:extLst>
              <a:ext uri="{FF2B5EF4-FFF2-40B4-BE49-F238E27FC236}">
                <a16:creationId xmlns:a16="http://schemas.microsoft.com/office/drawing/2014/main" id="{40EC8B73-28A0-2C47-BDE8-C6460D60D02D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2" b="6132"/>
          <a:stretch>
            <a:fillRect/>
          </a:stretch>
        </p:blipFill>
        <p:spPr bwMode="auto">
          <a:xfrm>
            <a:off x="4945063" y="536575"/>
            <a:ext cx="3492500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A1854D6B-F486-9C04-E9DC-A9DCC2BF3633}"/>
              </a:ext>
            </a:extLst>
          </p:cNvPr>
          <p:cNvSpPr txBox="1">
            <a:spLocks/>
          </p:cNvSpPr>
          <p:nvPr/>
        </p:nvSpPr>
        <p:spPr>
          <a:xfrm>
            <a:off x="359297" y="963755"/>
            <a:ext cx="5342362" cy="107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60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815899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subTitle" idx="1"/>
          </p:nvPr>
        </p:nvSpPr>
        <p:spPr>
          <a:xfrm flipH="1">
            <a:off x="5124372" y="1202825"/>
            <a:ext cx="3503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AVANTAGES</a:t>
            </a:r>
            <a:r>
              <a:rPr lang="en" dirty="0"/>
              <a:t> </a:t>
            </a:r>
            <a:endParaRPr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type="subTitle" idx="2"/>
          </p:nvPr>
        </p:nvSpPr>
        <p:spPr>
          <a:xfrm flipH="1">
            <a:off x="5272634" y="3251024"/>
            <a:ext cx="3503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INCONVENIENTS</a:t>
            </a:r>
            <a:endParaRPr dirty="0"/>
          </a:p>
        </p:txBody>
      </p:sp>
      <p:sp>
        <p:nvSpPr>
          <p:cNvPr id="328" name="Google Shape;328;p44"/>
          <p:cNvSpPr txBox="1">
            <a:spLocks noGrp="1"/>
          </p:cNvSpPr>
          <p:nvPr>
            <p:ph type="subTitle" idx="3"/>
          </p:nvPr>
        </p:nvSpPr>
        <p:spPr>
          <a:xfrm flipH="1">
            <a:off x="4450098" y="1601138"/>
            <a:ext cx="4430906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réduire les couts de transport</a:t>
            </a:r>
            <a:endParaRPr lang="fr-FR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réduire la congestion routière</a:t>
            </a:r>
          </a:p>
          <a:p>
            <a:pPr indent="-323850">
              <a:buSzPts val="1500"/>
              <a:buFont typeface="Cairo"/>
              <a:buChar char="■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réduire les émissions de gaz à effet de serre</a:t>
            </a:r>
            <a:endParaRPr dirty="0"/>
          </a:p>
        </p:txBody>
      </p:sp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xfrm>
            <a:off x="710724" y="2206675"/>
            <a:ext cx="3254151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AVANTAGES</a:t>
            </a:r>
            <a:br>
              <a:rPr lang="fr-FR" sz="28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</a:br>
            <a:r>
              <a:rPr lang="en" sz="2800" dirty="0"/>
              <a:t> VS. </a:t>
            </a:r>
            <a:r>
              <a:rPr lang="fr-FR" sz="28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INCONVENIENTS</a:t>
            </a:r>
            <a:br>
              <a:rPr lang="fr-FR" sz="36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</a:br>
            <a:endParaRPr dirty="0"/>
          </a:p>
        </p:txBody>
      </p:sp>
      <p:cxnSp>
        <p:nvCxnSpPr>
          <p:cNvPr id="331" name="Google Shape;331;p44"/>
          <p:cNvCxnSpPr/>
          <p:nvPr/>
        </p:nvCxnSpPr>
        <p:spPr>
          <a:xfrm>
            <a:off x="760801" y="1881939"/>
            <a:ext cx="315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4"/>
          <p:cNvCxnSpPr/>
          <p:nvPr/>
        </p:nvCxnSpPr>
        <p:spPr>
          <a:xfrm>
            <a:off x="760801" y="3178398"/>
            <a:ext cx="3153900" cy="1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28;p44">
            <a:extLst>
              <a:ext uri="{FF2B5EF4-FFF2-40B4-BE49-F238E27FC236}">
                <a16:creationId xmlns:a16="http://schemas.microsoft.com/office/drawing/2014/main" id="{CE4F6B72-8461-FD49-C7E0-3CD5BD3ED39C}"/>
              </a:ext>
            </a:extLst>
          </p:cNvPr>
          <p:cNvSpPr txBox="1">
            <a:spLocks/>
          </p:cNvSpPr>
          <p:nvPr/>
        </p:nvSpPr>
        <p:spPr>
          <a:xfrm flipH="1">
            <a:off x="4572000" y="3610922"/>
            <a:ext cx="4430906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indent="-323850">
              <a:buSzPts val="1500"/>
              <a:buFont typeface="Cairo"/>
              <a:buChar char="■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sécurité et à la fiabilité</a:t>
            </a:r>
            <a:endParaRPr lang="fr-FR" dirty="0"/>
          </a:p>
        </p:txBody>
      </p:sp>
      <p:grpSp>
        <p:nvGrpSpPr>
          <p:cNvPr id="8" name="Google Shape;8894;p85">
            <a:extLst>
              <a:ext uri="{FF2B5EF4-FFF2-40B4-BE49-F238E27FC236}">
                <a16:creationId xmlns:a16="http://schemas.microsoft.com/office/drawing/2014/main" id="{9AD87CAD-8C3F-59FC-A4B9-5C17709EE8D3}"/>
              </a:ext>
            </a:extLst>
          </p:cNvPr>
          <p:cNvGrpSpPr/>
          <p:nvPr/>
        </p:nvGrpSpPr>
        <p:grpSpPr>
          <a:xfrm>
            <a:off x="4757597" y="3056440"/>
            <a:ext cx="518558" cy="484827"/>
            <a:chOff x="6239575" y="4416275"/>
            <a:chExt cx="489625" cy="449175"/>
          </a:xfrm>
          <a:solidFill>
            <a:schemeClr val="bg1">
              <a:lumMod val="10000"/>
            </a:schemeClr>
          </a:solidFill>
        </p:grpSpPr>
        <p:sp>
          <p:nvSpPr>
            <p:cNvPr id="9" name="Google Shape;8895;p85">
              <a:extLst>
                <a:ext uri="{FF2B5EF4-FFF2-40B4-BE49-F238E27FC236}">
                  <a16:creationId xmlns:a16="http://schemas.microsoft.com/office/drawing/2014/main" id="{C18777B8-3623-BB8E-39E1-3A27420E3B30}"/>
                </a:ext>
              </a:extLst>
            </p:cNvPr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8896;p85">
              <a:extLst>
                <a:ext uri="{FF2B5EF4-FFF2-40B4-BE49-F238E27FC236}">
                  <a16:creationId xmlns:a16="http://schemas.microsoft.com/office/drawing/2014/main" id="{A05BB7C6-11D4-1642-559E-208934633694}"/>
                </a:ext>
              </a:extLst>
            </p:cNvPr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8897;p85">
              <a:extLst>
                <a:ext uri="{FF2B5EF4-FFF2-40B4-BE49-F238E27FC236}">
                  <a16:creationId xmlns:a16="http://schemas.microsoft.com/office/drawing/2014/main" id="{73652306-7C68-9A7E-F5E2-65C86ECC8727}"/>
                </a:ext>
              </a:extLst>
            </p:cNvPr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" name="Google Shape;9331;p87">
            <a:extLst>
              <a:ext uri="{FF2B5EF4-FFF2-40B4-BE49-F238E27FC236}">
                <a16:creationId xmlns:a16="http://schemas.microsoft.com/office/drawing/2014/main" id="{9A19CF26-E13A-C726-F595-2933EC0C2457}"/>
              </a:ext>
            </a:extLst>
          </p:cNvPr>
          <p:cNvGrpSpPr/>
          <p:nvPr/>
        </p:nvGrpSpPr>
        <p:grpSpPr>
          <a:xfrm>
            <a:off x="4654848" y="986001"/>
            <a:ext cx="469524" cy="523045"/>
            <a:chOff x="-62148000" y="1930075"/>
            <a:chExt cx="309550" cy="319800"/>
          </a:xfrm>
          <a:solidFill>
            <a:schemeClr val="tx1"/>
          </a:solidFill>
        </p:grpSpPr>
        <p:sp>
          <p:nvSpPr>
            <p:cNvPr id="13" name="Google Shape;9332;p87">
              <a:extLst>
                <a:ext uri="{FF2B5EF4-FFF2-40B4-BE49-F238E27FC236}">
                  <a16:creationId xmlns:a16="http://schemas.microsoft.com/office/drawing/2014/main" id="{C50A363F-66BA-E976-0759-0044E10FEE9A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33;p87">
              <a:extLst>
                <a:ext uri="{FF2B5EF4-FFF2-40B4-BE49-F238E27FC236}">
                  <a16:creationId xmlns:a16="http://schemas.microsoft.com/office/drawing/2014/main" id="{C32ED730-C40B-A12F-8717-B4DF851BFC6B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622379" y="2371343"/>
            <a:ext cx="3875588" cy="1072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COORDINATION DES FEUX TRICOLORE</a:t>
            </a:r>
            <a:endParaRPr sz="32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3DFBBB3-145F-49E6-10EC-B0E16E60B9D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917" b="1917"/>
          <a:stretch>
            <a:fillRect/>
          </a:stretch>
        </p:blipFill>
        <p:spPr>
          <a:xfrm flipH="1">
            <a:off x="4947625" y="423700"/>
            <a:ext cx="3492500" cy="2241550"/>
          </a:xfrm>
        </p:spPr>
      </p:pic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91283F95-A6BC-7517-D0F3-A683C856F983}"/>
              </a:ext>
            </a:extLst>
          </p:cNvPr>
          <p:cNvSpPr txBox="1">
            <a:spLocks/>
          </p:cNvSpPr>
          <p:nvPr/>
        </p:nvSpPr>
        <p:spPr>
          <a:xfrm>
            <a:off x="359297" y="963755"/>
            <a:ext cx="5342362" cy="107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6000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989187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>
            <a:spLocks noGrp="1"/>
          </p:cNvSpPr>
          <p:nvPr>
            <p:ph type="title"/>
          </p:nvPr>
        </p:nvSpPr>
        <p:spPr>
          <a:xfrm>
            <a:off x="2236500" y="636375"/>
            <a:ext cx="62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SYNTHESE</a:t>
            </a:r>
            <a:endParaRPr dirty="0"/>
          </a:p>
        </p:txBody>
      </p:sp>
      <p:cxnSp>
        <p:nvCxnSpPr>
          <p:cNvPr id="532" name="Google Shape;532;p53"/>
          <p:cNvCxnSpPr/>
          <p:nvPr/>
        </p:nvCxnSpPr>
        <p:spPr>
          <a:xfrm>
            <a:off x="2234550" y="721825"/>
            <a:ext cx="62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53"/>
          <p:cNvCxnSpPr/>
          <p:nvPr/>
        </p:nvCxnSpPr>
        <p:spPr>
          <a:xfrm>
            <a:off x="2234550" y="1385025"/>
            <a:ext cx="62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02;p42">
            <a:extLst>
              <a:ext uri="{FF2B5EF4-FFF2-40B4-BE49-F238E27FC236}">
                <a16:creationId xmlns:a16="http://schemas.microsoft.com/office/drawing/2014/main" id="{A0098E72-4CC8-8649-06B4-D7469A075A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9656" y="620775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9B7C"/>
                </a:highlight>
              </a:rPr>
              <a:t>03</a:t>
            </a:r>
            <a:endParaRPr dirty="0">
              <a:highlight>
                <a:srgbClr val="009B7C"/>
              </a:highligh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B12EDD-DD9D-BC4C-87E0-F22987FE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22" y="2047301"/>
            <a:ext cx="7027667" cy="2459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subTitle" idx="1"/>
          </p:nvPr>
        </p:nvSpPr>
        <p:spPr>
          <a:xfrm>
            <a:off x="703874" y="3818137"/>
            <a:ext cx="3868125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Synchronisation des feux tricolores en utilisant de l’intelligence artificielle</a:t>
            </a:r>
            <a:endParaRPr dirty="0"/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605713" y="2391862"/>
            <a:ext cx="4607109" cy="1076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SOLUTION RETENUE</a:t>
            </a:r>
            <a:endParaRPr sz="40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42"/>
          <p:cNvCxnSpPr/>
          <p:nvPr/>
        </p:nvCxnSpPr>
        <p:spPr>
          <a:xfrm>
            <a:off x="759125" y="4606350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02;p42">
            <a:extLst>
              <a:ext uri="{FF2B5EF4-FFF2-40B4-BE49-F238E27FC236}">
                <a16:creationId xmlns:a16="http://schemas.microsoft.com/office/drawing/2014/main" id="{3E6C33D9-137B-18C2-8873-5BC50D91BE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9656" y="620775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9B7C"/>
                </a:highlight>
              </a:rPr>
              <a:t>04</a:t>
            </a:r>
            <a:endParaRPr dirty="0">
              <a:highlight>
                <a:srgbClr val="009B7C"/>
              </a:highlight>
            </a:endParaRPr>
          </a:p>
        </p:txBody>
      </p:sp>
      <p:pic>
        <p:nvPicPr>
          <p:cNvPr id="2" name="Google Shape;258;p29">
            <a:extLst>
              <a:ext uri="{FF2B5EF4-FFF2-40B4-BE49-F238E27FC236}">
                <a16:creationId xmlns:a16="http://schemas.microsoft.com/office/drawing/2014/main" id="{52747DB0-6971-1378-B2B5-C59DFDE80C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22" y="365253"/>
            <a:ext cx="2552147" cy="4053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96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 txBox="1">
            <a:spLocks noGrp="1"/>
          </p:cNvSpPr>
          <p:nvPr>
            <p:ph type="title"/>
          </p:nvPr>
        </p:nvSpPr>
        <p:spPr>
          <a:xfrm>
            <a:off x="642457" y="25477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Fonctionnement?</a:t>
            </a:r>
            <a:endParaRPr dirty="0"/>
          </a:p>
        </p:txBody>
      </p:sp>
      <p:cxnSp>
        <p:nvCxnSpPr>
          <p:cNvPr id="731" name="Google Shape;731;p62"/>
          <p:cNvCxnSpPr/>
          <p:nvPr/>
        </p:nvCxnSpPr>
        <p:spPr>
          <a:xfrm>
            <a:off x="742837" y="836288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Feu De Circulation Avec Une Caméra Pour Le Contrôle Du Trafic Banque  D'Images Et Photos Libres De Droits. Image 22906947.">
            <a:extLst>
              <a:ext uri="{FF2B5EF4-FFF2-40B4-BE49-F238E27FC236}">
                <a16:creationId xmlns:a16="http://schemas.microsoft.com/office/drawing/2014/main" id="{502F4D46-36F7-A8EE-5DA8-96597366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8" y="1179390"/>
            <a:ext cx="1968801" cy="29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-time vehicle detection using python">
            <a:extLst>
              <a:ext uri="{FF2B5EF4-FFF2-40B4-BE49-F238E27FC236}">
                <a16:creationId xmlns:a16="http://schemas.microsoft.com/office/drawing/2014/main" id="{81E01640-6396-EBC9-21B3-8E554218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19" y="1152313"/>
            <a:ext cx="5165238" cy="228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-Python Is Now An Official OpenCV Project - OpenCV">
            <a:extLst>
              <a:ext uri="{FF2B5EF4-FFF2-40B4-BE49-F238E27FC236}">
                <a16:creationId xmlns:a16="http://schemas.microsoft.com/office/drawing/2014/main" id="{64429122-57C8-E6F5-0BEF-F1B0F0B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19" y="3637668"/>
            <a:ext cx="2224418" cy="10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ste des microprocesseurs Intel — Wikipédia">
            <a:extLst>
              <a:ext uri="{FF2B5EF4-FFF2-40B4-BE49-F238E27FC236}">
                <a16:creationId xmlns:a16="http://schemas.microsoft.com/office/drawing/2014/main" id="{C758616A-188A-63B2-2908-B43559E8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60" y="3746334"/>
            <a:ext cx="1447489" cy="95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0;p33">
            <a:extLst>
              <a:ext uri="{FF2B5EF4-FFF2-40B4-BE49-F238E27FC236}">
                <a16:creationId xmlns:a16="http://schemas.microsoft.com/office/drawing/2014/main" id="{01363724-DB83-38F1-73A2-2D2996175F06}"/>
              </a:ext>
            </a:extLst>
          </p:cNvPr>
          <p:cNvSpPr txBox="1">
            <a:spLocks/>
          </p:cNvSpPr>
          <p:nvPr/>
        </p:nvSpPr>
        <p:spPr>
          <a:xfrm>
            <a:off x="5733450" y="3418253"/>
            <a:ext cx="2853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fr-FR" sz="1800" dirty="0">
                <a:latin typeface="Commissioner ExtraBold" charset="0"/>
              </a:rPr>
              <a:t>CONCLUSION</a:t>
            </a:r>
          </a:p>
        </p:txBody>
      </p:sp>
      <p:sp>
        <p:nvSpPr>
          <p:cNvPr id="6" name="Google Shape;411;p33">
            <a:extLst>
              <a:ext uri="{FF2B5EF4-FFF2-40B4-BE49-F238E27FC236}">
                <a16:creationId xmlns:a16="http://schemas.microsoft.com/office/drawing/2014/main" id="{B14147C6-1012-4BCD-D7A8-7E7E3361C1E3}"/>
              </a:ext>
            </a:extLst>
          </p:cNvPr>
          <p:cNvSpPr txBox="1">
            <a:spLocks/>
          </p:cNvSpPr>
          <p:nvPr/>
        </p:nvSpPr>
        <p:spPr>
          <a:xfrm>
            <a:off x="1719000" y="1195823"/>
            <a:ext cx="2853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Cairo"/>
              <a:buChar char="■"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Cairo"/>
              <a:buChar char="■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spcAft>
                <a:spcPts val="1600"/>
              </a:spcAft>
              <a:buFont typeface="Cairo"/>
              <a:buNone/>
            </a:pPr>
            <a:r>
              <a:rPr lang="fr-FR" sz="1800" dirty="0">
                <a:latin typeface="Commissioner ExtraBold" charset="0"/>
              </a:rPr>
              <a:t>PROBLEMATIQUE</a:t>
            </a:r>
          </a:p>
        </p:txBody>
      </p:sp>
      <p:sp>
        <p:nvSpPr>
          <p:cNvPr id="7" name="Google Shape;412;p33">
            <a:extLst>
              <a:ext uri="{FF2B5EF4-FFF2-40B4-BE49-F238E27FC236}">
                <a16:creationId xmlns:a16="http://schemas.microsoft.com/office/drawing/2014/main" id="{E94F4E96-879B-3F89-5269-CEDC73592965}"/>
              </a:ext>
            </a:extLst>
          </p:cNvPr>
          <p:cNvSpPr txBox="1">
            <a:spLocks/>
          </p:cNvSpPr>
          <p:nvPr/>
        </p:nvSpPr>
        <p:spPr>
          <a:xfrm>
            <a:off x="4935764" y="2146803"/>
            <a:ext cx="768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highlight>
                  <a:srgbClr val="009B7C"/>
                </a:highlight>
                <a:latin typeface="Commissioner ExtraBold" charset="0"/>
              </a:rPr>
              <a:t>05</a:t>
            </a:r>
          </a:p>
        </p:txBody>
      </p:sp>
      <p:sp>
        <p:nvSpPr>
          <p:cNvPr id="8" name="Google Shape;413;p33">
            <a:extLst>
              <a:ext uri="{FF2B5EF4-FFF2-40B4-BE49-F238E27FC236}">
                <a16:creationId xmlns:a16="http://schemas.microsoft.com/office/drawing/2014/main" id="{B8998CA1-236D-588C-7212-630BF65E57B8}"/>
              </a:ext>
            </a:extLst>
          </p:cNvPr>
          <p:cNvSpPr txBox="1">
            <a:spLocks/>
          </p:cNvSpPr>
          <p:nvPr/>
        </p:nvSpPr>
        <p:spPr>
          <a:xfrm>
            <a:off x="1077014" y="1027073"/>
            <a:ext cx="76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highlight>
                  <a:srgbClr val="009B7C"/>
                </a:highlight>
                <a:latin typeface="Commissioner ExtraBold" charset="0"/>
              </a:rPr>
              <a:t>01</a:t>
            </a:r>
          </a:p>
        </p:txBody>
      </p:sp>
      <p:sp>
        <p:nvSpPr>
          <p:cNvPr id="10" name="Google Shape;416;p33">
            <a:extLst>
              <a:ext uri="{FF2B5EF4-FFF2-40B4-BE49-F238E27FC236}">
                <a16:creationId xmlns:a16="http://schemas.microsoft.com/office/drawing/2014/main" id="{9A68238C-FA5D-1438-530A-3A2061688BD8}"/>
              </a:ext>
            </a:extLst>
          </p:cNvPr>
          <p:cNvSpPr txBox="1">
            <a:spLocks/>
          </p:cNvSpPr>
          <p:nvPr/>
        </p:nvSpPr>
        <p:spPr>
          <a:xfrm>
            <a:off x="1719000" y="3418253"/>
            <a:ext cx="2352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fr-FR" sz="1800" dirty="0">
                <a:latin typeface="Commissioner ExtraBold" charset="0"/>
              </a:rPr>
              <a:t>SYNTHESE</a:t>
            </a:r>
          </a:p>
        </p:txBody>
      </p:sp>
      <p:sp>
        <p:nvSpPr>
          <p:cNvPr id="12" name="Google Shape;418;p33">
            <a:extLst>
              <a:ext uri="{FF2B5EF4-FFF2-40B4-BE49-F238E27FC236}">
                <a16:creationId xmlns:a16="http://schemas.microsoft.com/office/drawing/2014/main" id="{9032F32C-9B0B-B6D9-9983-99FB716B0388}"/>
              </a:ext>
            </a:extLst>
          </p:cNvPr>
          <p:cNvSpPr txBox="1">
            <a:spLocks/>
          </p:cNvSpPr>
          <p:nvPr/>
        </p:nvSpPr>
        <p:spPr>
          <a:xfrm>
            <a:off x="5650414" y="1191227"/>
            <a:ext cx="2853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fr-FR" sz="1800" dirty="0">
                <a:latin typeface="Commissioner ExtraBold" charset="0"/>
              </a:rPr>
              <a:t>SOLUTION RETENUE</a:t>
            </a:r>
          </a:p>
        </p:txBody>
      </p:sp>
      <p:sp>
        <p:nvSpPr>
          <p:cNvPr id="14" name="Google Shape;420;p33">
            <a:extLst>
              <a:ext uri="{FF2B5EF4-FFF2-40B4-BE49-F238E27FC236}">
                <a16:creationId xmlns:a16="http://schemas.microsoft.com/office/drawing/2014/main" id="{1D68D99A-97A3-8793-605C-81878946ED9E}"/>
              </a:ext>
            </a:extLst>
          </p:cNvPr>
          <p:cNvSpPr txBox="1">
            <a:spLocks/>
          </p:cNvSpPr>
          <p:nvPr/>
        </p:nvSpPr>
        <p:spPr>
          <a:xfrm>
            <a:off x="1721700" y="2249778"/>
            <a:ext cx="28503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fr-FR" sz="1800" dirty="0">
                <a:latin typeface="Commissioner ExtraBold" charset="0"/>
              </a:rPr>
              <a:t>L’UNIVERS DES SOLUTIONS</a:t>
            </a:r>
          </a:p>
        </p:txBody>
      </p:sp>
      <p:sp>
        <p:nvSpPr>
          <p:cNvPr id="15" name="Google Shape;421;p33">
            <a:extLst>
              <a:ext uri="{FF2B5EF4-FFF2-40B4-BE49-F238E27FC236}">
                <a16:creationId xmlns:a16="http://schemas.microsoft.com/office/drawing/2014/main" id="{6E13AB21-8436-5F34-B68E-0C6B10907DE6}"/>
              </a:ext>
            </a:extLst>
          </p:cNvPr>
          <p:cNvSpPr txBox="1">
            <a:spLocks/>
          </p:cNvSpPr>
          <p:nvPr/>
        </p:nvSpPr>
        <p:spPr>
          <a:xfrm>
            <a:off x="1077014" y="2146803"/>
            <a:ext cx="7698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highlight>
                  <a:srgbClr val="009B7C"/>
                </a:highlight>
                <a:latin typeface="Commissioner ExtraBold" charset="0"/>
              </a:rPr>
              <a:t>02</a:t>
            </a:r>
          </a:p>
        </p:txBody>
      </p:sp>
      <p:sp>
        <p:nvSpPr>
          <p:cNvPr id="16" name="Google Shape;422;p33">
            <a:extLst>
              <a:ext uri="{FF2B5EF4-FFF2-40B4-BE49-F238E27FC236}">
                <a16:creationId xmlns:a16="http://schemas.microsoft.com/office/drawing/2014/main" id="{7EDD6196-B315-92DF-6767-0C41D564F0DF}"/>
              </a:ext>
            </a:extLst>
          </p:cNvPr>
          <p:cNvSpPr txBox="1">
            <a:spLocks/>
          </p:cNvSpPr>
          <p:nvPr/>
        </p:nvSpPr>
        <p:spPr>
          <a:xfrm>
            <a:off x="1077014" y="3256703"/>
            <a:ext cx="7698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highlight>
                  <a:srgbClr val="009B7C"/>
                </a:highlight>
                <a:latin typeface="Commissioner ExtraBold" charset="0"/>
              </a:rPr>
              <a:t>03</a:t>
            </a:r>
          </a:p>
        </p:txBody>
      </p:sp>
      <p:sp>
        <p:nvSpPr>
          <p:cNvPr id="17" name="Google Shape;423;p33">
            <a:extLst>
              <a:ext uri="{FF2B5EF4-FFF2-40B4-BE49-F238E27FC236}">
                <a16:creationId xmlns:a16="http://schemas.microsoft.com/office/drawing/2014/main" id="{48976C23-CBF9-35AA-884E-BF98E8B4A2D1}"/>
              </a:ext>
            </a:extLst>
          </p:cNvPr>
          <p:cNvSpPr txBox="1">
            <a:spLocks/>
          </p:cNvSpPr>
          <p:nvPr/>
        </p:nvSpPr>
        <p:spPr>
          <a:xfrm>
            <a:off x="4935764" y="1022477"/>
            <a:ext cx="7680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highlight>
                  <a:srgbClr val="009B7C"/>
                </a:highlight>
                <a:latin typeface="Commissioner ExtraBold" charset="0"/>
              </a:rPr>
              <a:t>04</a:t>
            </a:r>
          </a:p>
        </p:txBody>
      </p:sp>
      <p:sp>
        <p:nvSpPr>
          <p:cNvPr id="18" name="Google Shape;424;p33">
            <a:extLst>
              <a:ext uri="{FF2B5EF4-FFF2-40B4-BE49-F238E27FC236}">
                <a16:creationId xmlns:a16="http://schemas.microsoft.com/office/drawing/2014/main" id="{1CC184DE-1711-B095-8D18-3C03599F3201}"/>
              </a:ext>
            </a:extLst>
          </p:cNvPr>
          <p:cNvSpPr txBox="1">
            <a:spLocks/>
          </p:cNvSpPr>
          <p:nvPr/>
        </p:nvSpPr>
        <p:spPr>
          <a:xfrm>
            <a:off x="5703753" y="2308353"/>
            <a:ext cx="28530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fr-FR" sz="1800" dirty="0">
                <a:latin typeface="Commissioner ExtraBold" charset="0"/>
              </a:rPr>
              <a:t>CONCEPTION</a:t>
            </a:r>
          </a:p>
        </p:txBody>
      </p:sp>
      <p:sp>
        <p:nvSpPr>
          <p:cNvPr id="21" name="Google Shape;427;p33">
            <a:extLst>
              <a:ext uri="{FF2B5EF4-FFF2-40B4-BE49-F238E27FC236}">
                <a16:creationId xmlns:a16="http://schemas.microsoft.com/office/drawing/2014/main" id="{BDA53AB1-816F-41B0-D256-395CE1EA89DD}"/>
              </a:ext>
            </a:extLst>
          </p:cNvPr>
          <p:cNvSpPr txBox="1">
            <a:spLocks/>
          </p:cNvSpPr>
          <p:nvPr/>
        </p:nvSpPr>
        <p:spPr>
          <a:xfrm>
            <a:off x="4935764" y="3256703"/>
            <a:ext cx="768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highlight>
                  <a:srgbClr val="009B7C"/>
                </a:highlight>
                <a:latin typeface="Commissioner ExtraBold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2653603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 txBox="1">
            <a:spLocks noGrp="1"/>
          </p:cNvSpPr>
          <p:nvPr>
            <p:ph type="title"/>
          </p:nvPr>
        </p:nvSpPr>
        <p:spPr>
          <a:xfrm>
            <a:off x="642457" y="25477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Fonctionnement?</a:t>
            </a:r>
            <a:endParaRPr dirty="0"/>
          </a:p>
        </p:txBody>
      </p:sp>
      <p:cxnSp>
        <p:nvCxnSpPr>
          <p:cNvPr id="731" name="Google Shape;731;p62"/>
          <p:cNvCxnSpPr/>
          <p:nvPr/>
        </p:nvCxnSpPr>
        <p:spPr>
          <a:xfrm>
            <a:off x="742837" y="836288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56B55B89-288F-0682-82F5-EBF9B1CC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0"/>
            <a:ext cx="6839677" cy="51434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542501-AC72-4CE2-C48A-FFEAA03E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0"/>
            <a:ext cx="6839677" cy="5143499"/>
          </a:xfrm>
          <a:prstGeom prst="rect">
            <a:avLst/>
          </a:prstGeom>
        </p:spPr>
      </p:pic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03E8DC9-9AAD-FFA3-BBDB-0E20A6214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27" t="2747" r="23635" b="9815"/>
          <a:stretch/>
        </p:blipFill>
        <p:spPr>
          <a:xfrm rot="5400000">
            <a:off x="7590689" y="2250729"/>
            <a:ext cx="315747" cy="425985"/>
          </a:xfrm>
          <a:prstGeom prst="rect">
            <a:avLst/>
          </a:prstGeom>
        </p:spPr>
      </p:pic>
      <p:pic>
        <p:nvPicPr>
          <p:cNvPr id="20" name="Image 1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362EC2F-0AA0-3DFB-304D-CBFD810D8E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27" t="2747" r="23635" b="9815"/>
          <a:stretch/>
        </p:blipFill>
        <p:spPr>
          <a:xfrm rot="5400000">
            <a:off x="5578031" y="2250729"/>
            <a:ext cx="315747" cy="4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86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34568E-6 L -0.21841 -2.3456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58025E-6 L -0.47188 -2.34568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5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 txBox="1">
            <a:spLocks noGrp="1"/>
          </p:cNvSpPr>
          <p:nvPr>
            <p:ph type="title"/>
          </p:nvPr>
        </p:nvSpPr>
        <p:spPr>
          <a:xfrm>
            <a:off x="-620486" y="254770"/>
            <a:ext cx="102420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Cas plus </a:t>
            </a:r>
            <a:r>
              <a:rPr lang="fr-FR" dirty="0" err="1"/>
              <a:t>complex</a:t>
            </a:r>
            <a:r>
              <a:rPr lang="fr-FR" dirty="0"/>
              <a:t>?</a:t>
            </a:r>
            <a:endParaRPr dirty="0"/>
          </a:p>
        </p:txBody>
      </p:sp>
      <p:cxnSp>
        <p:nvCxnSpPr>
          <p:cNvPr id="731" name="Google Shape;731;p62"/>
          <p:cNvCxnSpPr/>
          <p:nvPr/>
        </p:nvCxnSpPr>
        <p:spPr>
          <a:xfrm>
            <a:off x="742837" y="836288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56B55B89-288F-0682-82F5-EBF9B1CC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1"/>
            <a:ext cx="6839677" cy="51434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D542501-AC72-4CE2-C48A-FFEAA03E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1"/>
            <a:ext cx="6839677" cy="5143498"/>
          </a:xfrm>
          <a:prstGeom prst="rect">
            <a:avLst/>
          </a:prstGeom>
        </p:spPr>
      </p:pic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03E8DC9-9AAD-FFA3-BBDB-0E20A6214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27" t="2747" r="23635" b="9815"/>
          <a:stretch/>
        </p:blipFill>
        <p:spPr>
          <a:xfrm rot="5400000">
            <a:off x="7590689" y="2250729"/>
            <a:ext cx="315747" cy="425985"/>
          </a:xfrm>
          <a:prstGeom prst="rect">
            <a:avLst/>
          </a:prstGeom>
        </p:spPr>
      </p:pic>
      <p:pic>
        <p:nvPicPr>
          <p:cNvPr id="2" name="Image 1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C439FEE8-068D-BD17-33D6-08516A5AB4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38" t="11639" r="27409" b="17238"/>
          <a:stretch/>
        </p:blipFill>
        <p:spPr>
          <a:xfrm>
            <a:off x="4119953" y="1382667"/>
            <a:ext cx="315746" cy="409375"/>
          </a:xfrm>
          <a:prstGeom prst="rect">
            <a:avLst/>
          </a:prstGeom>
        </p:spPr>
      </p:pic>
      <p:pic>
        <p:nvPicPr>
          <p:cNvPr id="6" name="Image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2D11EB90-94C9-4B99-E811-6550F9778B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38" t="11639" r="27409" b="17238"/>
          <a:stretch/>
        </p:blipFill>
        <p:spPr>
          <a:xfrm>
            <a:off x="4134536" y="286945"/>
            <a:ext cx="315746" cy="409375"/>
          </a:xfrm>
          <a:prstGeom prst="rect">
            <a:avLst/>
          </a:prstGeom>
        </p:spPr>
      </p:pic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8CDFF93-DF69-A14E-648C-1012D3656D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682" t="9578" r="30301" b="12926"/>
          <a:stretch/>
        </p:blipFill>
        <p:spPr>
          <a:xfrm rot="191203">
            <a:off x="4131556" y="827758"/>
            <a:ext cx="307123" cy="425984"/>
          </a:xfrm>
          <a:prstGeom prst="rect">
            <a:avLst/>
          </a:prstGeom>
        </p:spPr>
      </p:pic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D6918C2-74E5-B181-DC27-857E9CFF15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27" t="2747" r="23635" b="9815"/>
          <a:stretch/>
        </p:blipFill>
        <p:spPr>
          <a:xfrm rot="5400000">
            <a:off x="5652106" y="2250729"/>
            <a:ext cx="315747" cy="425985"/>
          </a:xfrm>
          <a:prstGeom prst="rect">
            <a:avLst/>
          </a:prstGeom>
        </p:spPr>
      </p:pic>
      <p:pic>
        <p:nvPicPr>
          <p:cNvPr id="5" name="Image 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7DB024E-7DF8-3F71-C35A-9848B1E86F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38" t="11639" r="27409" b="17238"/>
          <a:stretch/>
        </p:blipFill>
        <p:spPr>
          <a:xfrm>
            <a:off x="4119953" y="3146771"/>
            <a:ext cx="315746" cy="409375"/>
          </a:xfrm>
          <a:prstGeom prst="rect">
            <a:avLst/>
          </a:prstGeom>
        </p:spPr>
      </p:pic>
      <p:pic>
        <p:nvPicPr>
          <p:cNvPr id="9" name="Image 8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873559F-83F2-F866-002E-F5C559A9BC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38" t="11639" r="27409" b="17238"/>
          <a:stretch/>
        </p:blipFill>
        <p:spPr>
          <a:xfrm>
            <a:off x="4134536" y="4706187"/>
            <a:ext cx="315746" cy="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24 L -0.21164 0.000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-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1327 L 0.00069 0.3361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4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54907 L 0.00035 0.854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5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93827E-7 L 0.00104 0.6117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05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21234 L 0.00035 0.8549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3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61173 L 0.00034 0.8410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145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34568E-6 L -0.47656 -2.34568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470;p22">
            <a:extLst>
              <a:ext uri="{FF2B5EF4-FFF2-40B4-BE49-F238E27FC236}">
                <a16:creationId xmlns:a16="http://schemas.microsoft.com/office/drawing/2014/main" id="{D0D106E2-D12B-A132-8869-B42E30E65828}"/>
              </a:ext>
            </a:extLst>
          </p:cNvPr>
          <p:cNvGrpSpPr/>
          <p:nvPr/>
        </p:nvGrpSpPr>
        <p:grpSpPr>
          <a:xfrm>
            <a:off x="3325349" y="1193384"/>
            <a:ext cx="2388789" cy="3457370"/>
            <a:chOff x="3377600" y="1279225"/>
            <a:chExt cx="2388789" cy="3457370"/>
          </a:xfrm>
        </p:grpSpPr>
        <p:sp>
          <p:nvSpPr>
            <p:cNvPr id="8" name="Google Shape;471;p22">
              <a:extLst>
                <a:ext uri="{FF2B5EF4-FFF2-40B4-BE49-F238E27FC236}">
                  <a16:creationId xmlns:a16="http://schemas.microsoft.com/office/drawing/2014/main" id="{6906A9A9-D5B0-38DA-F6C9-7BD6D4B93E49}"/>
                </a:ext>
              </a:extLst>
            </p:cNvPr>
            <p:cNvSpPr/>
            <p:nvPr/>
          </p:nvSpPr>
          <p:spPr>
            <a:xfrm>
              <a:off x="3878993" y="1279225"/>
              <a:ext cx="1386018" cy="3457319"/>
            </a:xfrm>
            <a:custGeom>
              <a:avLst/>
              <a:gdLst/>
              <a:ahLst/>
              <a:cxnLst/>
              <a:rect l="l" t="t" r="r" b="b"/>
              <a:pathLst>
                <a:path w="14712" h="36698" extrusionOk="0">
                  <a:moveTo>
                    <a:pt x="2003" y="0"/>
                  </a:moveTo>
                  <a:cubicBezTo>
                    <a:pt x="900" y="0"/>
                    <a:pt x="1" y="899"/>
                    <a:pt x="1" y="2002"/>
                  </a:cubicBezTo>
                  <a:lnTo>
                    <a:pt x="1" y="34695"/>
                  </a:lnTo>
                  <a:cubicBezTo>
                    <a:pt x="1" y="35810"/>
                    <a:pt x="900" y="36697"/>
                    <a:pt x="2003" y="36697"/>
                  </a:cubicBezTo>
                  <a:lnTo>
                    <a:pt x="12709" y="36697"/>
                  </a:lnTo>
                  <a:cubicBezTo>
                    <a:pt x="13812" y="36697"/>
                    <a:pt x="14711" y="35810"/>
                    <a:pt x="14711" y="34695"/>
                  </a:cubicBezTo>
                  <a:lnTo>
                    <a:pt x="14711" y="2002"/>
                  </a:lnTo>
                  <a:cubicBezTo>
                    <a:pt x="14711" y="899"/>
                    <a:pt x="13812" y="0"/>
                    <a:pt x="12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;p22">
              <a:extLst>
                <a:ext uri="{FF2B5EF4-FFF2-40B4-BE49-F238E27FC236}">
                  <a16:creationId xmlns:a16="http://schemas.microsoft.com/office/drawing/2014/main" id="{B6342A88-9B4C-6D15-6309-DB9C80838B62}"/>
                </a:ext>
              </a:extLst>
            </p:cNvPr>
            <p:cNvSpPr/>
            <p:nvPr/>
          </p:nvSpPr>
          <p:spPr>
            <a:xfrm>
              <a:off x="3377600" y="1537837"/>
              <a:ext cx="2388789" cy="1003054"/>
            </a:xfrm>
            <a:custGeom>
              <a:avLst/>
              <a:gdLst/>
              <a:ahLst/>
              <a:cxnLst/>
              <a:rect l="l" t="t" r="r" b="b"/>
              <a:pathLst>
                <a:path w="25356" h="10647" extrusionOk="0">
                  <a:moveTo>
                    <a:pt x="5323" y="0"/>
                  </a:moveTo>
                  <a:cubicBezTo>
                    <a:pt x="2386" y="0"/>
                    <a:pt x="0" y="2386"/>
                    <a:pt x="0" y="5323"/>
                  </a:cubicBezTo>
                  <a:cubicBezTo>
                    <a:pt x="0" y="8261"/>
                    <a:pt x="2386" y="10646"/>
                    <a:pt x="5323" y="10646"/>
                  </a:cubicBezTo>
                  <a:cubicBezTo>
                    <a:pt x="4340" y="10646"/>
                    <a:pt x="3549" y="9855"/>
                    <a:pt x="3549" y="8872"/>
                  </a:cubicBezTo>
                  <a:cubicBezTo>
                    <a:pt x="3549" y="7889"/>
                    <a:pt x="4340" y="7098"/>
                    <a:pt x="5323" y="7098"/>
                  </a:cubicBezTo>
                  <a:lnTo>
                    <a:pt x="22119" y="7110"/>
                  </a:lnTo>
                  <a:lnTo>
                    <a:pt x="25356" y="3549"/>
                  </a:lnTo>
                  <a:lnTo>
                    <a:pt x="22119" y="0"/>
                  </a:ln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3;p22">
              <a:extLst>
                <a:ext uri="{FF2B5EF4-FFF2-40B4-BE49-F238E27FC236}">
                  <a16:creationId xmlns:a16="http://schemas.microsoft.com/office/drawing/2014/main" id="{C953561A-CA74-55C4-0E4B-B6823B31CDCC}"/>
                </a:ext>
              </a:extLst>
            </p:cNvPr>
            <p:cNvSpPr/>
            <p:nvPr/>
          </p:nvSpPr>
          <p:spPr>
            <a:xfrm>
              <a:off x="4131374" y="1430455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4;p22">
              <a:extLst>
                <a:ext uri="{FF2B5EF4-FFF2-40B4-BE49-F238E27FC236}">
                  <a16:creationId xmlns:a16="http://schemas.microsoft.com/office/drawing/2014/main" id="{8D205C64-8690-D97A-E42E-6853D932A1DA}"/>
                </a:ext>
              </a:extLst>
            </p:cNvPr>
            <p:cNvSpPr/>
            <p:nvPr/>
          </p:nvSpPr>
          <p:spPr>
            <a:xfrm>
              <a:off x="3377600" y="2635689"/>
              <a:ext cx="2388789" cy="1003054"/>
            </a:xfrm>
            <a:custGeom>
              <a:avLst/>
              <a:gdLst/>
              <a:ahLst/>
              <a:cxnLst/>
              <a:rect l="l" t="t" r="r" b="b"/>
              <a:pathLst>
                <a:path w="25356" h="10647" extrusionOk="0">
                  <a:moveTo>
                    <a:pt x="3237" y="0"/>
                  </a:moveTo>
                  <a:lnTo>
                    <a:pt x="0" y="3561"/>
                  </a:lnTo>
                  <a:lnTo>
                    <a:pt x="3237" y="7110"/>
                  </a:lnTo>
                  <a:lnTo>
                    <a:pt x="20033" y="7098"/>
                  </a:lnTo>
                  <a:cubicBezTo>
                    <a:pt x="21016" y="7098"/>
                    <a:pt x="21819" y="7889"/>
                    <a:pt x="21819" y="8872"/>
                  </a:cubicBezTo>
                  <a:cubicBezTo>
                    <a:pt x="21819" y="9833"/>
                    <a:pt x="21051" y="10623"/>
                    <a:pt x="20098" y="10646"/>
                  </a:cubicBezTo>
                  <a:lnTo>
                    <a:pt x="20098" y="10646"/>
                  </a:lnTo>
                  <a:cubicBezTo>
                    <a:pt x="23005" y="10611"/>
                    <a:pt x="25356" y="8239"/>
                    <a:pt x="25356" y="5323"/>
                  </a:cubicBezTo>
                  <a:cubicBezTo>
                    <a:pt x="25356" y="2386"/>
                    <a:pt x="22970" y="0"/>
                    <a:pt x="20033" y="0"/>
                  </a:cubicBezTo>
                  <a:close/>
                  <a:moveTo>
                    <a:pt x="20098" y="10646"/>
                  </a:moveTo>
                  <a:cubicBezTo>
                    <a:pt x="20076" y="10646"/>
                    <a:pt x="20055" y="10646"/>
                    <a:pt x="20033" y="10646"/>
                  </a:cubicBezTo>
                  <a:cubicBezTo>
                    <a:pt x="20040" y="10646"/>
                    <a:pt x="20047" y="10646"/>
                    <a:pt x="20055" y="10646"/>
                  </a:cubicBezTo>
                  <a:cubicBezTo>
                    <a:pt x="20069" y="10646"/>
                    <a:pt x="20083" y="10646"/>
                    <a:pt x="20098" y="10646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5;p22">
              <a:extLst>
                <a:ext uri="{FF2B5EF4-FFF2-40B4-BE49-F238E27FC236}">
                  <a16:creationId xmlns:a16="http://schemas.microsoft.com/office/drawing/2014/main" id="{4372C473-9239-DA8D-7E24-2FE3A03C0031}"/>
                </a:ext>
              </a:extLst>
            </p:cNvPr>
            <p:cNvSpPr/>
            <p:nvPr/>
          </p:nvSpPr>
          <p:spPr>
            <a:xfrm>
              <a:off x="3379767" y="3733541"/>
              <a:ext cx="2386622" cy="1003054"/>
            </a:xfrm>
            <a:custGeom>
              <a:avLst/>
              <a:gdLst/>
              <a:ahLst/>
              <a:cxnLst/>
              <a:rect l="l" t="t" r="r" b="b"/>
              <a:pathLst>
                <a:path w="25333" h="10647" extrusionOk="0">
                  <a:moveTo>
                    <a:pt x="5300" y="0"/>
                  </a:moveTo>
                  <a:cubicBezTo>
                    <a:pt x="2375" y="24"/>
                    <a:pt x="1" y="2398"/>
                    <a:pt x="1" y="5323"/>
                  </a:cubicBezTo>
                  <a:cubicBezTo>
                    <a:pt x="1" y="8253"/>
                    <a:pt x="2363" y="10622"/>
                    <a:pt x="5277" y="10646"/>
                  </a:cubicBezTo>
                  <a:lnTo>
                    <a:pt x="5277" y="10646"/>
                  </a:lnTo>
                  <a:cubicBezTo>
                    <a:pt x="4305" y="10634"/>
                    <a:pt x="3526" y="9848"/>
                    <a:pt x="3526" y="8872"/>
                  </a:cubicBezTo>
                  <a:cubicBezTo>
                    <a:pt x="3526" y="7901"/>
                    <a:pt x="4317" y="7098"/>
                    <a:pt x="5300" y="7098"/>
                  </a:cubicBezTo>
                  <a:lnTo>
                    <a:pt x="22096" y="7110"/>
                  </a:lnTo>
                  <a:lnTo>
                    <a:pt x="25333" y="3561"/>
                  </a:lnTo>
                  <a:lnTo>
                    <a:pt x="22096" y="0"/>
                  </a:lnTo>
                  <a:close/>
                  <a:moveTo>
                    <a:pt x="5277" y="10646"/>
                  </a:moveTo>
                  <a:cubicBezTo>
                    <a:pt x="5285" y="10646"/>
                    <a:pt x="5292" y="10646"/>
                    <a:pt x="5300" y="10646"/>
                  </a:cubicBezTo>
                  <a:cubicBezTo>
                    <a:pt x="5292" y="10646"/>
                    <a:pt x="5285" y="10646"/>
                    <a:pt x="5277" y="10646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6;p22">
              <a:extLst>
                <a:ext uri="{FF2B5EF4-FFF2-40B4-BE49-F238E27FC236}">
                  <a16:creationId xmlns:a16="http://schemas.microsoft.com/office/drawing/2014/main" id="{4B6CF987-C1B6-8E75-6149-3EB30F2DBD4F}"/>
                </a:ext>
              </a:extLst>
            </p:cNvPr>
            <p:cNvSpPr/>
            <p:nvPr/>
          </p:nvSpPr>
          <p:spPr>
            <a:xfrm>
              <a:off x="4131374" y="2566158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7;p22">
              <a:extLst>
                <a:ext uri="{FF2B5EF4-FFF2-40B4-BE49-F238E27FC236}">
                  <a16:creationId xmlns:a16="http://schemas.microsoft.com/office/drawing/2014/main" id="{11C868BD-4D6D-7576-6AC6-B2BB12989B5A}"/>
                </a:ext>
              </a:extLst>
            </p:cNvPr>
            <p:cNvSpPr/>
            <p:nvPr/>
          </p:nvSpPr>
          <p:spPr>
            <a:xfrm>
              <a:off x="4130288" y="3626604"/>
              <a:ext cx="883500" cy="8835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78;p22">
            <a:extLst>
              <a:ext uri="{FF2B5EF4-FFF2-40B4-BE49-F238E27FC236}">
                <a16:creationId xmlns:a16="http://schemas.microsoft.com/office/drawing/2014/main" id="{8E3DD98E-8DC0-2647-37FA-2C832A860C35}"/>
              </a:ext>
            </a:extLst>
          </p:cNvPr>
          <p:cNvSpPr txBox="1">
            <a:spLocks/>
          </p:cNvSpPr>
          <p:nvPr/>
        </p:nvSpPr>
        <p:spPr>
          <a:xfrm>
            <a:off x="267183" y="356331"/>
            <a:ext cx="8229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ommissioner ExtraBold"/>
              <a:buNone/>
              <a:defRPr sz="3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Développement logiciel</a:t>
            </a:r>
          </a:p>
        </p:txBody>
      </p:sp>
      <p:sp>
        <p:nvSpPr>
          <p:cNvPr id="16" name="Google Shape;479;p22">
            <a:extLst>
              <a:ext uri="{FF2B5EF4-FFF2-40B4-BE49-F238E27FC236}">
                <a16:creationId xmlns:a16="http://schemas.microsoft.com/office/drawing/2014/main" id="{5625C6DF-B018-190E-8E1B-8DDAC829726B}"/>
              </a:ext>
            </a:extLst>
          </p:cNvPr>
          <p:cNvSpPr txBox="1"/>
          <p:nvPr/>
        </p:nvSpPr>
        <p:spPr>
          <a:xfrm flipH="1">
            <a:off x="404949" y="2532647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algorithme de commande des signaux du feu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480;p22">
            <a:extLst>
              <a:ext uri="{FF2B5EF4-FFF2-40B4-BE49-F238E27FC236}">
                <a16:creationId xmlns:a16="http://schemas.microsoft.com/office/drawing/2014/main" id="{46B499AD-9E94-4CE6-CB4B-2386414D7238}"/>
              </a:ext>
            </a:extLst>
          </p:cNvPr>
          <p:cNvSpPr txBox="1"/>
          <p:nvPr/>
        </p:nvSpPr>
        <p:spPr>
          <a:xfrm flipH="1">
            <a:off x="6597549" y="1396959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détection de la densité des véhicules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1;p22">
            <a:extLst>
              <a:ext uri="{FF2B5EF4-FFF2-40B4-BE49-F238E27FC236}">
                <a16:creationId xmlns:a16="http://schemas.microsoft.com/office/drawing/2014/main" id="{2FE7633F-CBEF-10C3-DE23-E7D798A7B096}"/>
              </a:ext>
            </a:extLst>
          </p:cNvPr>
          <p:cNvSpPr txBox="1"/>
          <p:nvPr/>
        </p:nvSpPr>
        <p:spPr>
          <a:xfrm flipH="1">
            <a:off x="6597549" y="3593089"/>
            <a:ext cx="20370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 du code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" name="Google Shape;485;p22">
            <a:extLst>
              <a:ext uri="{FF2B5EF4-FFF2-40B4-BE49-F238E27FC236}">
                <a16:creationId xmlns:a16="http://schemas.microsoft.com/office/drawing/2014/main" id="{321975A9-0860-6186-E30B-A6DD8F986648}"/>
              </a:ext>
            </a:extLst>
          </p:cNvPr>
          <p:cNvGrpSpPr/>
          <p:nvPr/>
        </p:nvGrpSpPr>
        <p:grpSpPr>
          <a:xfrm>
            <a:off x="4355899" y="1629558"/>
            <a:ext cx="327922" cy="313588"/>
            <a:chOff x="5045500" y="842250"/>
            <a:chExt cx="503875" cy="481850"/>
          </a:xfrm>
        </p:grpSpPr>
        <p:sp>
          <p:nvSpPr>
            <p:cNvPr id="23" name="Google Shape;486;p22">
              <a:extLst>
                <a:ext uri="{FF2B5EF4-FFF2-40B4-BE49-F238E27FC236}">
                  <a16:creationId xmlns:a16="http://schemas.microsoft.com/office/drawing/2014/main" id="{D008D9E0-940C-59C7-7607-E9878E9CB3C8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487;p22">
              <a:extLst>
                <a:ext uri="{FF2B5EF4-FFF2-40B4-BE49-F238E27FC236}">
                  <a16:creationId xmlns:a16="http://schemas.microsoft.com/office/drawing/2014/main" id="{EEA6484C-3007-6B26-7998-9307900D3BFD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488;p22">
            <a:extLst>
              <a:ext uri="{FF2B5EF4-FFF2-40B4-BE49-F238E27FC236}">
                <a16:creationId xmlns:a16="http://schemas.microsoft.com/office/drawing/2014/main" id="{5B64713D-FDBB-0CC8-796A-A8EF839FACAA}"/>
              </a:ext>
            </a:extLst>
          </p:cNvPr>
          <p:cNvGrpSpPr/>
          <p:nvPr/>
        </p:nvGrpSpPr>
        <p:grpSpPr>
          <a:xfrm>
            <a:off x="4362635" y="2765271"/>
            <a:ext cx="316647" cy="313588"/>
            <a:chOff x="5049725" y="1435050"/>
            <a:chExt cx="486550" cy="481850"/>
          </a:xfrm>
        </p:grpSpPr>
        <p:sp>
          <p:nvSpPr>
            <p:cNvPr id="26" name="Google Shape;489;p22">
              <a:extLst>
                <a:ext uri="{FF2B5EF4-FFF2-40B4-BE49-F238E27FC236}">
                  <a16:creationId xmlns:a16="http://schemas.microsoft.com/office/drawing/2014/main" id="{3546166A-D10D-9936-D278-C7AF315F2D13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490;p22">
              <a:extLst>
                <a:ext uri="{FF2B5EF4-FFF2-40B4-BE49-F238E27FC236}">
                  <a16:creationId xmlns:a16="http://schemas.microsoft.com/office/drawing/2014/main" id="{AA6BB8BD-CAF8-7432-DFC5-D58C44902EA6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491;p22">
              <a:extLst>
                <a:ext uri="{FF2B5EF4-FFF2-40B4-BE49-F238E27FC236}">
                  <a16:creationId xmlns:a16="http://schemas.microsoft.com/office/drawing/2014/main" id="{9C41893D-A599-788F-963A-EA552C7123A5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492;p22">
              <a:extLst>
                <a:ext uri="{FF2B5EF4-FFF2-40B4-BE49-F238E27FC236}">
                  <a16:creationId xmlns:a16="http://schemas.microsoft.com/office/drawing/2014/main" id="{E7D4AB7C-43E4-3677-1DC2-0CE0DF2B4035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0" name="Google Shape;493;p22">
            <a:extLst>
              <a:ext uri="{FF2B5EF4-FFF2-40B4-BE49-F238E27FC236}">
                <a16:creationId xmlns:a16="http://schemas.microsoft.com/office/drawing/2014/main" id="{F3541A48-3F25-A59A-7EF5-B082A0DFA91E}"/>
              </a:ext>
            </a:extLst>
          </p:cNvPr>
          <p:cNvSpPr txBox="1"/>
          <p:nvPr/>
        </p:nvSpPr>
        <p:spPr>
          <a:xfrm flipH="1">
            <a:off x="5714147" y="1396964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01</a:t>
            </a:r>
            <a:endParaRPr sz="4800" dirty="0">
              <a:solidFill>
                <a:schemeClr val="tx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1" name="Google Shape;494;p22">
            <a:extLst>
              <a:ext uri="{FF2B5EF4-FFF2-40B4-BE49-F238E27FC236}">
                <a16:creationId xmlns:a16="http://schemas.microsoft.com/office/drawing/2014/main" id="{5A94B484-2C6E-B3C6-138E-C5D5AD94367B}"/>
              </a:ext>
            </a:extLst>
          </p:cNvPr>
          <p:cNvSpPr txBox="1"/>
          <p:nvPr/>
        </p:nvSpPr>
        <p:spPr>
          <a:xfrm flipH="1">
            <a:off x="5714147" y="3593089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03</a:t>
            </a:r>
            <a:endParaRPr sz="4800" dirty="0">
              <a:solidFill>
                <a:schemeClr val="tx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2" name="Google Shape;495;p22">
            <a:extLst>
              <a:ext uri="{FF2B5EF4-FFF2-40B4-BE49-F238E27FC236}">
                <a16:creationId xmlns:a16="http://schemas.microsoft.com/office/drawing/2014/main" id="{CFD14933-B698-8A42-46AB-59BDAC7A8AD9}"/>
              </a:ext>
            </a:extLst>
          </p:cNvPr>
          <p:cNvSpPr txBox="1"/>
          <p:nvPr/>
        </p:nvSpPr>
        <p:spPr>
          <a:xfrm flipH="1">
            <a:off x="2444022" y="2532664"/>
            <a:ext cx="883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02</a:t>
            </a:r>
            <a:endParaRPr sz="4800" dirty="0">
              <a:solidFill>
                <a:schemeClr val="tx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grpSp>
        <p:nvGrpSpPr>
          <p:cNvPr id="33" name="Google Shape;9819;p62">
            <a:extLst>
              <a:ext uri="{FF2B5EF4-FFF2-40B4-BE49-F238E27FC236}">
                <a16:creationId xmlns:a16="http://schemas.microsoft.com/office/drawing/2014/main" id="{B963CE19-E49F-37E6-6F75-237F498F21EE}"/>
              </a:ext>
            </a:extLst>
          </p:cNvPr>
          <p:cNvGrpSpPr/>
          <p:nvPr/>
        </p:nvGrpSpPr>
        <p:grpSpPr>
          <a:xfrm>
            <a:off x="4341064" y="3794510"/>
            <a:ext cx="352840" cy="354717"/>
            <a:chOff x="3095745" y="3805393"/>
            <a:chExt cx="352840" cy="354717"/>
          </a:xfrm>
        </p:grpSpPr>
        <p:sp>
          <p:nvSpPr>
            <p:cNvPr id="34" name="Google Shape;9820;p62">
              <a:extLst>
                <a:ext uri="{FF2B5EF4-FFF2-40B4-BE49-F238E27FC236}">
                  <a16:creationId xmlns:a16="http://schemas.microsoft.com/office/drawing/2014/main" id="{F48B933B-0FC6-E003-08C2-DEFFF76A4FD6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21;p62">
              <a:extLst>
                <a:ext uri="{FF2B5EF4-FFF2-40B4-BE49-F238E27FC236}">
                  <a16:creationId xmlns:a16="http://schemas.microsoft.com/office/drawing/2014/main" id="{5CD5F292-7FAB-43E0-DF12-CC4283B5B5D5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22;p62">
              <a:extLst>
                <a:ext uri="{FF2B5EF4-FFF2-40B4-BE49-F238E27FC236}">
                  <a16:creationId xmlns:a16="http://schemas.microsoft.com/office/drawing/2014/main" id="{06F92DE2-4122-3DF7-4D04-09DFDAE38EC7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823;p62">
              <a:extLst>
                <a:ext uri="{FF2B5EF4-FFF2-40B4-BE49-F238E27FC236}">
                  <a16:creationId xmlns:a16="http://schemas.microsoft.com/office/drawing/2014/main" id="{81AA7B52-5080-E1F8-43EA-6E3E783A5740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24;p62">
              <a:extLst>
                <a:ext uri="{FF2B5EF4-FFF2-40B4-BE49-F238E27FC236}">
                  <a16:creationId xmlns:a16="http://schemas.microsoft.com/office/drawing/2014/main" id="{1A120858-4BA0-9EAA-ADBF-CE1DFDEA0DCD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25;p62">
              <a:extLst>
                <a:ext uri="{FF2B5EF4-FFF2-40B4-BE49-F238E27FC236}">
                  <a16:creationId xmlns:a16="http://schemas.microsoft.com/office/drawing/2014/main" id="{E4EA4D4A-956A-0CB0-CCFB-EE12177CEFA8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6906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3"/>
          <p:cNvSpPr txBox="1"/>
          <p:nvPr/>
        </p:nvSpPr>
        <p:spPr>
          <a:xfrm>
            <a:off x="2528664" y="535887"/>
            <a:ext cx="3609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Y a-t-il des contraintes?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742" name="Google Shape;742;p63"/>
          <p:cNvSpPr txBox="1"/>
          <p:nvPr/>
        </p:nvSpPr>
        <p:spPr>
          <a:xfrm>
            <a:off x="3572" y="2795514"/>
            <a:ext cx="243978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fr-FR" sz="1100" b="1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Approximately</a:t>
            </a:r>
            <a:r>
              <a:rPr lang="fr-FR" sz="1100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MAD 4,395.19)</a:t>
            </a:r>
            <a:endParaRPr sz="1100" dirty="0">
              <a:solidFill>
                <a:schemeClr val="tx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43" name="Google Shape;743;p63"/>
          <p:cNvSpPr txBox="1"/>
          <p:nvPr/>
        </p:nvSpPr>
        <p:spPr>
          <a:xfrm>
            <a:off x="1476634" y="4276152"/>
            <a:ext cx="5051024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- OPTIMISATION DU PASSAGE DES SECOURITES (AMBULANCES; POMPIERS; ETC) </a:t>
            </a:r>
            <a:endParaRPr sz="105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46" name="Google Shape;746;p63"/>
          <p:cNvSpPr txBox="1"/>
          <p:nvPr/>
        </p:nvSpPr>
        <p:spPr>
          <a:xfrm>
            <a:off x="2443359" y="2394750"/>
            <a:ext cx="161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Fiabilit</a:t>
            </a:r>
            <a:r>
              <a:rPr lang="fr-FR" sz="2400" dirty="0">
                <a:latin typeface="Commissioner ExtraBold" charset="0"/>
              </a:rPr>
              <a:t>é</a:t>
            </a:r>
            <a:endParaRPr sz="2400" dirty="0">
              <a:solidFill>
                <a:schemeClr val="dk1"/>
              </a:solidFill>
              <a:latin typeface="Commissioner ExtraBold" charset="0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748" name="Google Shape;748;p63"/>
          <p:cNvSpPr txBox="1"/>
          <p:nvPr/>
        </p:nvSpPr>
        <p:spPr>
          <a:xfrm>
            <a:off x="4536809" y="2796989"/>
            <a:ext cx="1615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</a:t>
            </a:r>
            <a:r>
              <a:rPr lang="en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ysteme iso</a:t>
            </a:r>
            <a:r>
              <a:rPr lang="en" sz="1600" dirty="0">
                <a:solidFill>
                  <a:schemeClr val="dk1"/>
                </a:solidFill>
                <a:latin typeface="Cairo" panose="020B0604020202020204" charset="-78"/>
                <a:ea typeface="Cairo"/>
                <a:cs typeface="Cairo" panose="020B0604020202020204" charset="-78"/>
                <a:sym typeface="Cairo"/>
              </a:rPr>
              <a:t>l</a:t>
            </a:r>
            <a:r>
              <a:rPr lang="fr-FR" sz="1600" dirty="0">
                <a:latin typeface="Cairo" panose="020B0604020202020204" charset="-78"/>
                <a:cs typeface="Cairo" panose="020B0604020202020204" charset="-78"/>
              </a:rPr>
              <a:t>é</a:t>
            </a:r>
            <a:endParaRPr sz="1600" dirty="0">
              <a:solidFill>
                <a:schemeClr val="dk1"/>
              </a:solidFill>
              <a:latin typeface="Cairo" panose="020B0604020202020204" charset="-78"/>
              <a:ea typeface="Cairo"/>
              <a:cs typeface="Cairo" panose="020B0604020202020204" charset="-78"/>
              <a:sym typeface="Cairo"/>
            </a:endParaRPr>
          </a:p>
        </p:txBody>
      </p:sp>
      <p:sp>
        <p:nvSpPr>
          <p:cNvPr id="750" name="Google Shape;750;p63"/>
          <p:cNvSpPr txBox="1"/>
          <p:nvPr/>
        </p:nvSpPr>
        <p:spPr>
          <a:xfrm>
            <a:off x="6728360" y="2805769"/>
            <a:ext cx="1803668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Capteurs ultrasons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51" name="Google Shape;751;p63"/>
          <p:cNvSpPr txBox="1"/>
          <p:nvPr/>
        </p:nvSpPr>
        <p:spPr>
          <a:xfrm>
            <a:off x="6657200" y="2422861"/>
            <a:ext cx="161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Limites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752" name="Google Shape;752;p63"/>
          <p:cNvSpPr txBox="1"/>
          <p:nvPr/>
        </p:nvSpPr>
        <p:spPr>
          <a:xfrm>
            <a:off x="401674" y="2458655"/>
            <a:ext cx="161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Budget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753" name="Google Shape;753;p63"/>
          <p:cNvSpPr txBox="1"/>
          <p:nvPr/>
        </p:nvSpPr>
        <p:spPr>
          <a:xfrm>
            <a:off x="4170021" y="2422861"/>
            <a:ext cx="235763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Cybersecurit</a:t>
            </a:r>
            <a:r>
              <a:rPr lang="fr-FR" sz="2000" dirty="0">
                <a:latin typeface="Commissioner ExtraBold" charset="0"/>
              </a:rPr>
              <a:t>é</a:t>
            </a: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 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759" name="Google Shape;759;p63"/>
          <p:cNvCxnSpPr>
            <a:cxnSpLocks/>
            <a:stCxn id="741" idx="2"/>
          </p:cNvCxnSpPr>
          <p:nvPr/>
        </p:nvCxnSpPr>
        <p:spPr>
          <a:xfrm rot="5400000">
            <a:off x="2594171" y="-241934"/>
            <a:ext cx="539822" cy="293906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3"/>
          <p:cNvCxnSpPr>
            <a:cxnSpLocks/>
            <a:stCxn id="741" idx="2"/>
          </p:cNvCxnSpPr>
          <p:nvPr/>
        </p:nvCxnSpPr>
        <p:spPr>
          <a:xfrm rot="5400000">
            <a:off x="3573864" y="737637"/>
            <a:ext cx="539700" cy="9798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63"/>
          <p:cNvCxnSpPr>
            <a:cxnSpLocks/>
            <a:stCxn id="741" idx="2"/>
          </p:cNvCxnSpPr>
          <p:nvPr/>
        </p:nvCxnSpPr>
        <p:spPr>
          <a:xfrm rot="-5400000" flipH="1">
            <a:off x="4553664" y="737637"/>
            <a:ext cx="539700" cy="9798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63"/>
          <p:cNvCxnSpPr>
            <a:cxnSpLocks/>
            <a:stCxn id="741" idx="2"/>
          </p:cNvCxnSpPr>
          <p:nvPr/>
        </p:nvCxnSpPr>
        <p:spPr>
          <a:xfrm rot="-5400000" flipH="1">
            <a:off x="5533314" y="-242013"/>
            <a:ext cx="539700" cy="2939100"/>
          </a:xfrm>
          <a:prstGeom prst="bentConnector3">
            <a:avLst>
              <a:gd name="adj1" fmla="val 5001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" name="Google Shape;10540;p91">
            <a:extLst>
              <a:ext uri="{FF2B5EF4-FFF2-40B4-BE49-F238E27FC236}">
                <a16:creationId xmlns:a16="http://schemas.microsoft.com/office/drawing/2014/main" id="{42758961-5499-533C-D4A5-F34428483E86}"/>
              </a:ext>
            </a:extLst>
          </p:cNvPr>
          <p:cNvGrpSpPr/>
          <p:nvPr/>
        </p:nvGrpSpPr>
        <p:grpSpPr>
          <a:xfrm>
            <a:off x="4967892" y="1691587"/>
            <a:ext cx="647390" cy="672482"/>
            <a:chOff x="-3137650" y="2408950"/>
            <a:chExt cx="291450" cy="292125"/>
          </a:xfrm>
          <a:solidFill>
            <a:schemeClr val="tx1"/>
          </a:solidFill>
        </p:grpSpPr>
        <p:sp>
          <p:nvSpPr>
            <p:cNvPr id="8" name="Google Shape;10541;p91">
              <a:extLst>
                <a:ext uri="{FF2B5EF4-FFF2-40B4-BE49-F238E27FC236}">
                  <a16:creationId xmlns:a16="http://schemas.microsoft.com/office/drawing/2014/main" id="{2099A261-C280-2859-D8A3-BC305CD7B5EF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42;p91">
              <a:extLst>
                <a:ext uri="{FF2B5EF4-FFF2-40B4-BE49-F238E27FC236}">
                  <a16:creationId xmlns:a16="http://schemas.microsoft.com/office/drawing/2014/main" id="{0C1377B0-D3CC-11AC-DC1B-74195C57B898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43;p91">
              <a:extLst>
                <a:ext uri="{FF2B5EF4-FFF2-40B4-BE49-F238E27FC236}">
                  <a16:creationId xmlns:a16="http://schemas.microsoft.com/office/drawing/2014/main" id="{6B508EA9-605C-5131-1735-91BE9E5E52C0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44;p91">
              <a:extLst>
                <a:ext uri="{FF2B5EF4-FFF2-40B4-BE49-F238E27FC236}">
                  <a16:creationId xmlns:a16="http://schemas.microsoft.com/office/drawing/2014/main" id="{1FBBCD38-D528-8061-2CA1-F8F3739513FC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45;p91">
              <a:extLst>
                <a:ext uri="{FF2B5EF4-FFF2-40B4-BE49-F238E27FC236}">
                  <a16:creationId xmlns:a16="http://schemas.microsoft.com/office/drawing/2014/main" id="{0977858D-9E4A-3A86-5130-B66274D2FB59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0667;p91">
            <a:extLst>
              <a:ext uri="{FF2B5EF4-FFF2-40B4-BE49-F238E27FC236}">
                <a16:creationId xmlns:a16="http://schemas.microsoft.com/office/drawing/2014/main" id="{2DB6632A-BC14-C736-B225-C8011B570F4B}"/>
              </a:ext>
            </a:extLst>
          </p:cNvPr>
          <p:cNvSpPr/>
          <p:nvPr/>
        </p:nvSpPr>
        <p:spPr>
          <a:xfrm>
            <a:off x="3004847" y="1658400"/>
            <a:ext cx="697933" cy="653365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9735;p88">
            <a:extLst>
              <a:ext uri="{FF2B5EF4-FFF2-40B4-BE49-F238E27FC236}">
                <a16:creationId xmlns:a16="http://schemas.microsoft.com/office/drawing/2014/main" id="{795923BF-DC50-D25A-232A-D5053C366476}"/>
              </a:ext>
            </a:extLst>
          </p:cNvPr>
          <p:cNvGrpSpPr/>
          <p:nvPr/>
        </p:nvGrpSpPr>
        <p:grpSpPr>
          <a:xfrm>
            <a:off x="6843454" y="1691586"/>
            <a:ext cx="735036" cy="672483"/>
            <a:chOff x="-30805300" y="1938725"/>
            <a:chExt cx="291450" cy="290650"/>
          </a:xfrm>
          <a:solidFill>
            <a:schemeClr val="tx1"/>
          </a:solidFill>
        </p:grpSpPr>
        <p:sp>
          <p:nvSpPr>
            <p:cNvPr id="17" name="Google Shape;9736;p88">
              <a:extLst>
                <a:ext uri="{FF2B5EF4-FFF2-40B4-BE49-F238E27FC236}">
                  <a16:creationId xmlns:a16="http://schemas.microsoft.com/office/drawing/2014/main" id="{F27B2604-B92F-C975-67D9-4E41E1863B93}"/>
                </a:ext>
              </a:extLst>
            </p:cNvPr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37;p88">
              <a:extLst>
                <a:ext uri="{FF2B5EF4-FFF2-40B4-BE49-F238E27FC236}">
                  <a16:creationId xmlns:a16="http://schemas.microsoft.com/office/drawing/2014/main" id="{577E53A8-0185-9D76-CD76-5968E24025EB}"/>
                </a:ext>
              </a:extLst>
            </p:cNvPr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305;p87">
            <a:extLst>
              <a:ext uri="{FF2B5EF4-FFF2-40B4-BE49-F238E27FC236}">
                <a16:creationId xmlns:a16="http://schemas.microsoft.com/office/drawing/2014/main" id="{24B91DA4-4F1C-46F8-2FF6-1B7C8806C7A1}"/>
              </a:ext>
            </a:extLst>
          </p:cNvPr>
          <p:cNvGrpSpPr/>
          <p:nvPr/>
        </p:nvGrpSpPr>
        <p:grpSpPr>
          <a:xfrm>
            <a:off x="1121394" y="1631030"/>
            <a:ext cx="722175" cy="653365"/>
            <a:chOff x="-62518200" y="2692475"/>
            <a:chExt cx="318225" cy="289100"/>
          </a:xfrm>
          <a:solidFill>
            <a:schemeClr val="tx1"/>
          </a:solidFill>
        </p:grpSpPr>
        <p:sp>
          <p:nvSpPr>
            <p:cNvPr id="20" name="Google Shape;9306;p87">
              <a:extLst>
                <a:ext uri="{FF2B5EF4-FFF2-40B4-BE49-F238E27FC236}">
                  <a16:creationId xmlns:a16="http://schemas.microsoft.com/office/drawing/2014/main" id="{DDA7877F-8C4B-93B9-7238-E6A9D0D9E12C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07;p87">
              <a:extLst>
                <a:ext uri="{FF2B5EF4-FFF2-40B4-BE49-F238E27FC236}">
                  <a16:creationId xmlns:a16="http://schemas.microsoft.com/office/drawing/2014/main" id="{E4C40B84-3328-1311-83FB-F261445E8661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741;p63">
            <a:extLst>
              <a:ext uri="{FF2B5EF4-FFF2-40B4-BE49-F238E27FC236}">
                <a16:creationId xmlns:a16="http://schemas.microsoft.com/office/drawing/2014/main" id="{E72A2ABE-3F6D-70CE-BC18-A6E26A49AF84}"/>
              </a:ext>
            </a:extLst>
          </p:cNvPr>
          <p:cNvSpPr txBox="1"/>
          <p:nvPr/>
        </p:nvSpPr>
        <p:spPr>
          <a:xfrm>
            <a:off x="121344" y="3811776"/>
            <a:ext cx="36099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Allez plus loin?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23" name="Google Shape;742;p63">
            <a:extLst>
              <a:ext uri="{FF2B5EF4-FFF2-40B4-BE49-F238E27FC236}">
                <a16:creationId xmlns:a16="http://schemas.microsoft.com/office/drawing/2014/main" id="{F00C6E5A-213E-E49B-24A2-D00C4EBE4545}"/>
              </a:ext>
            </a:extLst>
          </p:cNvPr>
          <p:cNvSpPr txBox="1"/>
          <p:nvPr/>
        </p:nvSpPr>
        <p:spPr>
          <a:xfrm>
            <a:off x="121344" y="3005502"/>
            <a:ext cx="217586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ar intersection a 4 voie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8"/>
          <p:cNvSpPr txBox="1">
            <a:spLocks noGrp="1"/>
          </p:cNvSpPr>
          <p:nvPr>
            <p:ph type="title"/>
          </p:nvPr>
        </p:nvSpPr>
        <p:spPr>
          <a:xfrm>
            <a:off x="714600" y="368824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RECAPULATIF DU SYSTEME</a:t>
            </a:r>
            <a:endParaRPr dirty="0"/>
          </a:p>
        </p:txBody>
      </p:sp>
      <p:sp>
        <p:nvSpPr>
          <p:cNvPr id="644" name="Google Shape;644;p58"/>
          <p:cNvSpPr txBox="1"/>
          <p:nvPr/>
        </p:nvSpPr>
        <p:spPr>
          <a:xfrm>
            <a:off x="6500523" y="2591454"/>
            <a:ext cx="2389800" cy="12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COMMANDE AU FEU TRICOLORE</a:t>
            </a:r>
          </a:p>
        </p:txBody>
      </p:sp>
      <p:sp>
        <p:nvSpPr>
          <p:cNvPr id="646" name="Google Shape;646;p58"/>
          <p:cNvSpPr txBox="1"/>
          <p:nvPr/>
        </p:nvSpPr>
        <p:spPr>
          <a:xfrm>
            <a:off x="639805" y="2283016"/>
            <a:ext cx="238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4 CAMERA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47" name="Google Shape;647;p58"/>
          <p:cNvSpPr txBox="1"/>
          <p:nvPr/>
        </p:nvSpPr>
        <p:spPr>
          <a:xfrm>
            <a:off x="712650" y="2429560"/>
            <a:ext cx="2389800" cy="47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Traitement d’image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501044" y="1213122"/>
            <a:ext cx="238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SYSTEME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3177498" y="2308308"/>
            <a:ext cx="238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4 ULTRASONS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3325406" y="2477184"/>
            <a:ext cx="23898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Position des voitures</a:t>
            </a:r>
            <a:endParaRPr sz="1200" b="1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4235522" y="4241455"/>
            <a:ext cx="2603364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OPTIMISATION</a:t>
            </a:r>
            <a:endParaRPr sz="20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53" name="Google Shape;653;p58"/>
          <p:cNvSpPr txBox="1"/>
          <p:nvPr/>
        </p:nvSpPr>
        <p:spPr>
          <a:xfrm>
            <a:off x="1802728" y="4049443"/>
            <a:ext cx="2389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CALCUL DENSITE</a:t>
            </a:r>
            <a:endParaRPr sz="24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654" name="Google Shape;654;p58"/>
          <p:cNvCxnSpPr>
            <a:cxnSpLocks/>
          </p:cNvCxnSpPr>
          <p:nvPr/>
        </p:nvCxnSpPr>
        <p:spPr>
          <a:xfrm rot="5400000">
            <a:off x="3122556" y="2799603"/>
            <a:ext cx="1124914" cy="13747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58"/>
          <p:cNvCxnSpPr>
            <a:cxnSpLocks/>
            <a:stCxn id="647" idx="2"/>
          </p:cNvCxnSpPr>
          <p:nvPr/>
        </p:nvCxnSpPr>
        <p:spPr>
          <a:xfrm rot="16200000" flipH="1">
            <a:off x="1887039" y="2923959"/>
            <a:ext cx="1145995" cy="110497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58"/>
          <p:cNvCxnSpPr>
            <a:cxnSpLocks/>
          </p:cNvCxnSpPr>
          <p:nvPr/>
        </p:nvCxnSpPr>
        <p:spPr>
          <a:xfrm>
            <a:off x="3791406" y="4402555"/>
            <a:ext cx="53865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58"/>
          <p:cNvCxnSpPr>
            <a:cxnSpLocks/>
            <a:stCxn id="648" idx="3"/>
            <a:endCxn id="650" idx="0"/>
          </p:cNvCxnSpPr>
          <p:nvPr/>
        </p:nvCxnSpPr>
        <p:spPr>
          <a:xfrm>
            <a:off x="2890844" y="1374222"/>
            <a:ext cx="1481554" cy="934086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58"/>
          <p:cNvCxnSpPr>
            <a:cxnSpLocks/>
          </p:cNvCxnSpPr>
          <p:nvPr/>
        </p:nvCxnSpPr>
        <p:spPr>
          <a:xfrm>
            <a:off x="1692099" y="1654517"/>
            <a:ext cx="0" cy="5997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58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61;p58">
            <a:extLst>
              <a:ext uri="{FF2B5EF4-FFF2-40B4-BE49-F238E27FC236}">
                <a16:creationId xmlns:a16="http://schemas.microsoft.com/office/drawing/2014/main" id="{3FC73F1E-4820-508A-F0D4-5D90915CCA6F}"/>
              </a:ext>
            </a:extLst>
          </p:cNvPr>
          <p:cNvCxnSpPr>
            <a:cxnSpLocks/>
            <a:endCxn id="644" idx="2"/>
          </p:cNvCxnSpPr>
          <p:nvPr/>
        </p:nvCxnSpPr>
        <p:spPr>
          <a:xfrm flipV="1">
            <a:off x="6707079" y="3828379"/>
            <a:ext cx="988344" cy="574176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647;p58">
            <a:extLst>
              <a:ext uri="{FF2B5EF4-FFF2-40B4-BE49-F238E27FC236}">
                <a16:creationId xmlns:a16="http://schemas.microsoft.com/office/drawing/2014/main" id="{DE1DB078-EF88-3A26-3AC2-17298D8B7A6E}"/>
              </a:ext>
            </a:extLst>
          </p:cNvPr>
          <p:cNvSpPr txBox="1"/>
          <p:nvPr/>
        </p:nvSpPr>
        <p:spPr>
          <a:xfrm>
            <a:off x="1834705" y="4661853"/>
            <a:ext cx="2389800" cy="47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Raspberry pi 4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8"/>
          <p:cNvSpPr txBox="1">
            <a:spLocks noGrp="1"/>
          </p:cNvSpPr>
          <p:nvPr>
            <p:ph type="title"/>
          </p:nvPr>
        </p:nvSpPr>
        <p:spPr>
          <a:xfrm>
            <a:off x="1896866" y="230775"/>
            <a:ext cx="620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cxnSp>
        <p:nvCxnSpPr>
          <p:cNvPr id="870" name="Google Shape;870;p68"/>
          <p:cNvCxnSpPr/>
          <p:nvPr/>
        </p:nvCxnSpPr>
        <p:spPr>
          <a:xfrm>
            <a:off x="1881566" y="300231"/>
            <a:ext cx="62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68"/>
          <p:cNvCxnSpPr/>
          <p:nvPr/>
        </p:nvCxnSpPr>
        <p:spPr>
          <a:xfrm>
            <a:off x="1881566" y="963431"/>
            <a:ext cx="62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02;p42">
            <a:extLst>
              <a:ext uri="{FF2B5EF4-FFF2-40B4-BE49-F238E27FC236}">
                <a16:creationId xmlns:a16="http://schemas.microsoft.com/office/drawing/2014/main" id="{9F79FE21-C492-CB63-773D-FE55D89F1AEB}"/>
              </a:ext>
            </a:extLst>
          </p:cNvPr>
          <p:cNvSpPr txBox="1">
            <a:spLocks/>
          </p:cNvSpPr>
          <p:nvPr/>
        </p:nvSpPr>
        <p:spPr>
          <a:xfrm>
            <a:off x="371705" y="465400"/>
            <a:ext cx="3915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missioner ExtraBold"/>
              <a:buNone/>
              <a:defRPr sz="7500" b="0" i="0" u="none" strike="noStrike" cap="none">
                <a:solidFill>
                  <a:schemeClr val="dk1"/>
                </a:solidFill>
                <a:highlight>
                  <a:schemeClr val="dk2"/>
                </a:highlight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highlight>
                  <a:srgbClr val="009B7C"/>
                </a:highlight>
              </a:rPr>
              <a:t>06</a:t>
            </a:r>
          </a:p>
        </p:txBody>
      </p:sp>
      <p:sp>
        <p:nvSpPr>
          <p:cNvPr id="10" name="Google Shape;827;p66">
            <a:extLst>
              <a:ext uri="{FF2B5EF4-FFF2-40B4-BE49-F238E27FC236}">
                <a16:creationId xmlns:a16="http://schemas.microsoft.com/office/drawing/2014/main" id="{C0924319-43EF-8F47-C5D9-2F49C724D0C1}"/>
              </a:ext>
            </a:extLst>
          </p:cNvPr>
          <p:cNvSpPr txBox="1"/>
          <p:nvPr/>
        </p:nvSpPr>
        <p:spPr>
          <a:xfrm>
            <a:off x="371705" y="2226875"/>
            <a:ext cx="232300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Selection des composantes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14" name="Google Shape;843;p66">
            <a:extLst>
              <a:ext uri="{FF2B5EF4-FFF2-40B4-BE49-F238E27FC236}">
                <a16:creationId xmlns:a16="http://schemas.microsoft.com/office/drawing/2014/main" id="{45F6C425-99B9-31DB-7E11-5E09A6216F03}"/>
              </a:ext>
            </a:extLst>
          </p:cNvPr>
          <p:cNvCxnSpPr/>
          <p:nvPr/>
        </p:nvCxnSpPr>
        <p:spPr>
          <a:xfrm>
            <a:off x="604910" y="2923452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45;p66">
            <a:extLst>
              <a:ext uri="{FF2B5EF4-FFF2-40B4-BE49-F238E27FC236}">
                <a16:creationId xmlns:a16="http://schemas.microsoft.com/office/drawing/2014/main" id="{AD1F9119-4303-8103-46CA-3E5A2595D567}"/>
              </a:ext>
            </a:extLst>
          </p:cNvPr>
          <p:cNvSpPr/>
          <p:nvPr/>
        </p:nvSpPr>
        <p:spPr>
          <a:xfrm>
            <a:off x="1389210" y="2854874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849;p66">
            <a:extLst>
              <a:ext uri="{FF2B5EF4-FFF2-40B4-BE49-F238E27FC236}">
                <a16:creationId xmlns:a16="http://schemas.microsoft.com/office/drawing/2014/main" id="{E8B8948F-CA46-F216-12D1-F56B7E9F1E15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1461210" y="2854874"/>
            <a:ext cx="0" cy="10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827;p66">
            <a:extLst>
              <a:ext uri="{FF2B5EF4-FFF2-40B4-BE49-F238E27FC236}">
                <a16:creationId xmlns:a16="http://schemas.microsoft.com/office/drawing/2014/main" id="{93B0BB94-DD4D-EFA5-9CFF-83CFEDD28155}"/>
              </a:ext>
            </a:extLst>
          </p:cNvPr>
          <p:cNvSpPr txBox="1"/>
          <p:nvPr/>
        </p:nvSpPr>
        <p:spPr>
          <a:xfrm>
            <a:off x="299705" y="3926573"/>
            <a:ext cx="232300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01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4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COMPOSANTES</a:t>
            </a:r>
            <a:endParaRPr dirty="0"/>
          </a:p>
        </p:txBody>
      </p:sp>
      <p:sp>
        <p:nvSpPr>
          <p:cNvPr id="780" name="Google Shape;780;p64"/>
          <p:cNvSpPr txBox="1">
            <a:spLocks noGrp="1"/>
          </p:cNvSpPr>
          <p:nvPr>
            <p:ph type="title" idx="2"/>
          </p:nvPr>
        </p:nvSpPr>
        <p:spPr>
          <a:xfrm>
            <a:off x="1337564" y="1439460"/>
            <a:ext cx="2438642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4</a:t>
            </a:r>
            <a:endParaRPr dirty="0"/>
          </a:p>
        </p:txBody>
      </p:sp>
      <p:sp>
        <p:nvSpPr>
          <p:cNvPr id="782" name="Google Shape;782;p64"/>
          <p:cNvSpPr txBox="1">
            <a:spLocks noGrp="1"/>
          </p:cNvSpPr>
          <p:nvPr>
            <p:ph type="title" idx="3"/>
          </p:nvPr>
        </p:nvSpPr>
        <p:spPr>
          <a:xfrm>
            <a:off x="5555774" y="1439460"/>
            <a:ext cx="2837705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 </a:t>
            </a:r>
            <a:r>
              <a:rPr lang="fr-FR" dirty="0"/>
              <a:t>Pi V2-8</a:t>
            </a:r>
            <a:endParaRPr dirty="0"/>
          </a:p>
        </p:txBody>
      </p:sp>
      <p:sp>
        <p:nvSpPr>
          <p:cNvPr id="784" name="Google Shape;784;p64"/>
          <p:cNvSpPr txBox="1">
            <a:spLocks noGrp="1"/>
          </p:cNvSpPr>
          <p:nvPr>
            <p:ph type="title" idx="5"/>
          </p:nvPr>
        </p:nvSpPr>
        <p:spPr>
          <a:xfrm>
            <a:off x="1377069" y="3314165"/>
            <a:ext cx="3092226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Ultrason HC-SR04</a:t>
            </a:r>
            <a:endParaRPr dirty="0"/>
          </a:p>
        </p:txBody>
      </p:sp>
      <p:sp>
        <p:nvSpPr>
          <p:cNvPr id="786" name="Google Shape;786;p64"/>
          <p:cNvSpPr txBox="1">
            <a:spLocks noGrp="1"/>
          </p:cNvSpPr>
          <p:nvPr>
            <p:ph type="title" idx="7"/>
          </p:nvPr>
        </p:nvSpPr>
        <p:spPr>
          <a:xfrm>
            <a:off x="5446016" y="3329315"/>
            <a:ext cx="3016853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Autres materiels..</a:t>
            </a:r>
            <a:endParaRPr dirty="0"/>
          </a:p>
        </p:txBody>
      </p:sp>
      <p:cxnSp>
        <p:nvCxnSpPr>
          <p:cNvPr id="788" name="Google Shape;788;p64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ous-titre 4">
            <a:extLst>
              <a:ext uri="{FF2B5EF4-FFF2-40B4-BE49-F238E27FC236}">
                <a16:creationId xmlns:a16="http://schemas.microsoft.com/office/drawing/2014/main" id="{B0468477-14E9-C114-93F8-01882BEF3AF6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380188" y="3599012"/>
            <a:ext cx="3132552" cy="572700"/>
          </a:xfrm>
        </p:spPr>
        <p:txBody>
          <a:bodyPr/>
          <a:lstStyle/>
          <a:p>
            <a:r>
              <a:rPr lang="fr-FR" dirty="0"/>
              <a:t>Cable, </a:t>
            </a:r>
            <a:r>
              <a:rPr lang="fr-FR" dirty="0" err="1"/>
              <a:t>led</a:t>
            </a:r>
            <a:r>
              <a:rPr lang="fr-FR" dirty="0"/>
              <a:t>, planche,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8" name="AutoShape 4" descr="Raspberry pi 4 2GB, 4GB Maroc - Moussasoft">
            <a:extLst>
              <a:ext uri="{FF2B5EF4-FFF2-40B4-BE49-F238E27FC236}">
                <a16:creationId xmlns:a16="http://schemas.microsoft.com/office/drawing/2014/main" id="{1743786A-D9B9-88FB-8D81-0D4C905FB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1722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1B4223-AFAE-B6AD-5168-DD152E86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07" y="1628310"/>
            <a:ext cx="2396738" cy="1601524"/>
          </a:xfrm>
          <a:prstGeom prst="rect">
            <a:avLst/>
          </a:prstGeom>
        </p:spPr>
      </p:pic>
      <p:pic>
        <p:nvPicPr>
          <p:cNvPr id="3086" name="Picture 14" descr="Raspberry Pi Camera Board v2 - 8 Megapixels - Adafruit | Mouser">
            <a:extLst>
              <a:ext uri="{FF2B5EF4-FFF2-40B4-BE49-F238E27FC236}">
                <a16:creationId xmlns:a16="http://schemas.microsoft.com/office/drawing/2014/main" id="{BD26050B-0B37-BCC8-259C-28AB4584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56" y="1765597"/>
            <a:ext cx="1906475" cy="13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C-SR04 Ultrasonic Distance Sensor - SparkFun | Mouser">
            <a:extLst>
              <a:ext uri="{FF2B5EF4-FFF2-40B4-BE49-F238E27FC236}">
                <a16:creationId xmlns:a16="http://schemas.microsoft.com/office/drawing/2014/main" id="{1CACA941-974F-8E49-BD65-7B32C2E4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97" y="3483480"/>
            <a:ext cx="2396738" cy="17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27;p66">
            <a:extLst>
              <a:ext uri="{FF2B5EF4-FFF2-40B4-BE49-F238E27FC236}">
                <a16:creationId xmlns:a16="http://schemas.microsoft.com/office/drawing/2014/main" id="{3299760F-E485-F95D-84A7-3E91F716855F}"/>
              </a:ext>
            </a:extLst>
          </p:cNvPr>
          <p:cNvSpPr txBox="1"/>
          <p:nvPr/>
        </p:nvSpPr>
        <p:spPr>
          <a:xfrm>
            <a:off x="605655" y="1393778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01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3" name="Google Shape;827;p66">
            <a:extLst>
              <a:ext uri="{FF2B5EF4-FFF2-40B4-BE49-F238E27FC236}">
                <a16:creationId xmlns:a16="http://schemas.microsoft.com/office/drawing/2014/main" id="{C8B7547A-E862-F8E4-797E-4179B1466F29}"/>
              </a:ext>
            </a:extLst>
          </p:cNvPr>
          <p:cNvSpPr txBox="1"/>
          <p:nvPr/>
        </p:nvSpPr>
        <p:spPr>
          <a:xfrm>
            <a:off x="4794444" y="1424310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02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4" name="Google Shape;827;p66">
            <a:extLst>
              <a:ext uri="{FF2B5EF4-FFF2-40B4-BE49-F238E27FC236}">
                <a16:creationId xmlns:a16="http://schemas.microsoft.com/office/drawing/2014/main" id="{62DD1EAF-569A-974B-6137-C9B8A254285F}"/>
              </a:ext>
            </a:extLst>
          </p:cNvPr>
          <p:cNvSpPr txBox="1"/>
          <p:nvPr/>
        </p:nvSpPr>
        <p:spPr>
          <a:xfrm>
            <a:off x="631260" y="3299015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03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6" name="Google Shape;827;p66">
            <a:extLst>
              <a:ext uri="{FF2B5EF4-FFF2-40B4-BE49-F238E27FC236}">
                <a16:creationId xmlns:a16="http://schemas.microsoft.com/office/drawing/2014/main" id="{F063372E-3CBE-4D83-A158-02215E30A440}"/>
              </a:ext>
            </a:extLst>
          </p:cNvPr>
          <p:cNvSpPr txBox="1"/>
          <p:nvPr/>
        </p:nvSpPr>
        <p:spPr>
          <a:xfrm>
            <a:off x="4741242" y="3321098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04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827" name="Google Shape;827;p66"/>
          <p:cNvSpPr txBox="1"/>
          <p:nvPr/>
        </p:nvSpPr>
        <p:spPr>
          <a:xfrm>
            <a:off x="408270" y="2230849"/>
            <a:ext cx="232300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Selection des composantes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3646248" y="2219767"/>
            <a:ext cx="1833785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Conception du circuit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1823988" y="3217875"/>
            <a:ext cx="2488577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Developpement du logiciel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842" name="Google Shape;842;p66"/>
          <p:cNvCxnSpPr/>
          <p:nvPr/>
        </p:nvCxnSpPr>
        <p:spPr>
          <a:xfrm>
            <a:off x="712650" y="980846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66"/>
          <p:cNvCxnSpPr/>
          <p:nvPr/>
        </p:nvCxnSpPr>
        <p:spPr>
          <a:xfrm>
            <a:off x="712650" y="2971750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66"/>
          <p:cNvSpPr/>
          <p:nvPr/>
        </p:nvSpPr>
        <p:spPr>
          <a:xfrm>
            <a:off x="299930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6"/>
          <p:cNvSpPr/>
          <p:nvPr/>
        </p:nvSpPr>
        <p:spPr>
          <a:xfrm>
            <a:off x="14969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45016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9" name="Google Shape;849;p66"/>
          <p:cNvCxnSpPr>
            <a:cxnSpLocks/>
            <a:stCxn id="845" idx="0"/>
          </p:cNvCxnSpPr>
          <p:nvPr/>
        </p:nvCxnSpPr>
        <p:spPr>
          <a:xfrm>
            <a:off x="1568950" y="2903172"/>
            <a:ext cx="0" cy="10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6"/>
          <p:cNvCxnSpPr>
            <a:cxnSpLocks/>
            <a:stCxn id="844" idx="2"/>
          </p:cNvCxnSpPr>
          <p:nvPr/>
        </p:nvCxnSpPr>
        <p:spPr>
          <a:xfrm rot="10800000">
            <a:off x="3071300" y="1984872"/>
            <a:ext cx="0" cy="106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6"/>
          <p:cNvCxnSpPr>
            <a:cxnSpLocks/>
            <a:stCxn id="846" idx="2"/>
          </p:cNvCxnSpPr>
          <p:nvPr/>
        </p:nvCxnSpPr>
        <p:spPr>
          <a:xfrm>
            <a:off x="4573650" y="3047172"/>
            <a:ext cx="0" cy="91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27;p66">
            <a:extLst>
              <a:ext uri="{FF2B5EF4-FFF2-40B4-BE49-F238E27FC236}">
                <a16:creationId xmlns:a16="http://schemas.microsoft.com/office/drawing/2014/main" id="{5F8675A6-99B1-ECDA-AC48-E063A8A26CB9}"/>
              </a:ext>
            </a:extLst>
          </p:cNvPr>
          <p:cNvSpPr txBox="1"/>
          <p:nvPr/>
        </p:nvSpPr>
        <p:spPr>
          <a:xfrm>
            <a:off x="2687611" y="1508148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02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4" name="Google Shape;827;p66">
            <a:extLst>
              <a:ext uri="{FF2B5EF4-FFF2-40B4-BE49-F238E27FC236}">
                <a16:creationId xmlns:a16="http://schemas.microsoft.com/office/drawing/2014/main" id="{1FD1ABAC-EF26-299B-6DAC-189AAFBB6E10}"/>
              </a:ext>
            </a:extLst>
          </p:cNvPr>
          <p:cNvSpPr txBox="1"/>
          <p:nvPr/>
        </p:nvSpPr>
        <p:spPr>
          <a:xfrm>
            <a:off x="4182475" y="3946123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03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5" name="Google Shape;827;p66">
            <a:extLst>
              <a:ext uri="{FF2B5EF4-FFF2-40B4-BE49-F238E27FC236}">
                <a16:creationId xmlns:a16="http://schemas.microsoft.com/office/drawing/2014/main" id="{AA003970-EF8B-A364-72E1-03BF987B5927}"/>
              </a:ext>
            </a:extLst>
          </p:cNvPr>
          <p:cNvSpPr txBox="1"/>
          <p:nvPr/>
        </p:nvSpPr>
        <p:spPr>
          <a:xfrm>
            <a:off x="1188285" y="4019195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01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4241361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 txBox="1">
            <a:spLocks noGrp="1"/>
          </p:cNvSpPr>
          <p:nvPr>
            <p:ph type="title"/>
          </p:nvPr>
        </p:nvSpPr>
        <p:spPr>
          <a:xfrm>
            <a:off x="766263" y="1336019"/>
            <a:ext cx="30630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 du circuit</a:t>
            </a:r>
            <a:endParaRPr dirty="0"/>
          </a:p>
        </p:txBody>
      </p:sp>
      <p:sp>
        <p:nvSpPr>
          <p:cNvPr id="704" name="Google Shape;704;p60"/>
          <p:cNvSpPr txBox="1">
            <a:spLocks noGrp="1"/>
          </p:cNvSpPr>
          <p:nvPr>
            <p:ph type="subTitle" idx="1"/>
          </p:nvPr>
        </p:nvSpPr>
        <p:spPr>
          <a:xfrm>
            <a:off x="80716" y="2574082"/>
            <a:ext cx="4292081" cy="1659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profiCAD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pour concevoir le circuit électronique nécessaire pour connecter les caméras/capteurs à ultrasons `a la carte Raspberry pi</a:t>
            </a:r>
          </a:p>
        </p:txBody>
      </p:sp>
      <p:cxnSp>
        <p:nvCxnSpPr>
          <p:cNvPr id="706" name="Google Shape;706;p60"/>
          <p:cNvCxnSpPr/>
          <p:nvPr/>
        </p:nvCxnSpPr>
        <p:spPr>
          <a:xfrm>
            <a:off x="744925" y="1408175"/>
            <a:ext cx="306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60"/>
          <p:cNvCxnSpPr/>
          <p:nvPr/>
        </p:nvCxnSpPr>
        <p:spPr>
          <a:xfrm>
            <a:off x="744925" y="2506800"/>
            <a:ext cx="3063000" cy="1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00" name="Picture 4" descr="ProfiCAD - logiciel de schéma électrique">
            <a:extLst>
              <a:ext uri="{FF2B5EF4-FFF2-40B4-BE49-F238E27FC236}">
                <a16:creationId xmlns:a16="http://schemas.microsoft.com/office/drawing/2014/main" id="{732EF13F-8AA7-446E-4506-9773C1F1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72" y="431335"/>
            <a:ext cx="4226295" cy="121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rofiCAD à télécharger - ZDNet">
            <a:extLst>
              <a:ext uri="{FF2B5EF4-FFF2-40B4-BE49-F238E27FC236}">
                <a16:creationId xmlns:a16="http://schemas.microsoft.com/office/drawing/2014/main" id="{63369622-63D4-714B-6594-3F722DC9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49" y="1582472"/>
            <a:ext cx="4137453" cy="28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698;p60">
            <a:extLst>
              <a:ext uri="{FF2B5EF4-FFF2-40B4-BE49-F238E27FC236}">
                <a16:creationId xmlns:a16="http://schemas.microsoft.com/office/drawing/2014/main" id="{1250E825-1AB8-2A0D-4C80-F5C379E207E3}"/>
              </a:ext>
            </a:extLst>
          </p:cNvPr>
          <p:cNvGrpSpPr/>
          <p:nvPr/>
        </p:nvGrpSpPr>
        <p:grpSpPr>
          <a:xfrm flipH="1">
            <a:off x="4384774" y="2340482"/>
            <a:ext cx="1481164" cy="2575249"/>
            <a:chOff x="5640746" y="689943"/>
            <a:chExt cx="2062328" cy="3866842"/>
          </a:xfrm>
        </p:grpSpPr>
        <p:sp>
          <p:nvSpPr>
            <p:cNvPr id="6" name="Google Shape;699;p60">
              <a:extLst>
                <a:ext uri="{FF2B5EF4-FFF2-40B4-BE49-F238E27FC236}">
                  <a16:creationId xmlns:a16="http://schemas.microsoft.com/office/drawing/2014/main" id="{45C5AF34-D89D-49AA-AB13-6686E01E3448}"/>
                </a:ext>
              </a:extLst>
            </p:cNvPr>
            <p:cNvSpPr/>
            <p:nvPr/>
          </p:nvSpPr>
          <p:spPr>
            <a:xfrm>
              <a:off x="5640746" y="689943"/>
              <a:ext cx="2062328" cy="3866842"/>
            </a:xfrm>
            <a:custGeom>
              <a:avLst/>
              <a:gdLst/>
              <a:ahLst/>
              <a:cxnLst/>
              <a:rect l="l" t="t" r="r" b="b"/>
              <a:pathLst>
                <a:path w="78289" h="146791" extrusionOk="0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lnTo>
                    <a:pt x="0" y="141897"/>
                  </a:lnTo>
                  <a:cubicBezTo>
                    <a:pt x="0" y="144605"/>
                    <a:pt x="2186" y="146790"/>
                    <a:pt x="4893" y="146790"/>
                  </a:cubicBezTo>
                  <a:lnTo>
                    <a:pt x="73395" y="146790"/>
                  </a:lnTo>
                  <a:cubicBezTo>
                    <a:pt x="76103" y="146790"/>
                    <a:pt x="78288" y="144605"/>
                    <a:pt x="78288" y="141897"/>
                  </a:cubicBezTo>
                  <a:lnTo>
                    <a:pt x="78288" y="4894"/>
                  </a:lnTo>
                  <a:cubicBezTo>
                    <a:pt x="78288" y="2186"/>
                    <a:pt x="76103" y="1"/>
                    <a:pt x="733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0;p60">
              <a:extLst>
                <a:ext uri="{FF2B5EF4-FFF2-40B4-BE49-F238E27FC236}">
                  <a16:creationId xmlns:a16="http://schemas.microsoft.com/office/drawing/2014/main" id="{DC193826-C2C9-F7FA-DBC4-ED67C7FC7D34}"/>
                </a:ext>
              </a:extLst>
            </p:cNvPr>
            <p:cNvSpPr/>
            <p:nvPr/>
          </p:nvSpPr>
          <p:spPr>
            <a:xfrm>
              <a:off x="6414109" y="904766"/>
              <a:ext cx="515602" cy="85956"/>
            </a:xfrm>
            <a:custGeom>
              <a:avLst/>
              <a:gdLst/>
              <a:ahLst/>
              <a:cxnLst/>
              <a:rect l="l" t="t" r="r" b="b"/>
              <a:pathLst>
                <a:path w="19573" h="3263" extrusionOk="0">
                  <a:moveTo>
                    <a:pt x="1631" y="1"/>
                  </a:moveTo>
                  <a:cubicBezTo>
                    <a:pt x="718" y="1"/>
                    <a:pt x="0" y="718"/>
                    <a:pt x="0" y="1632"/>
                  </a:cubicBezTo>
                  <a:cubicBezTo>
                    <a:pt x="0" y="2545"/>
                    <a:pt x="718" y="3263"/>
                    <a:pt x="1631" y="3263"/>
                  </a:cubicBezTo>
                  <a:lnTo>
                    <a:pt x="17941" y="3263"/>
                  </a:lnTo>
                  <a:cubicBezTo>
                    <a:pt x="18822" y="3263"/>
                    <a:pt x="19572" y="2545"/>
                    <a:pt x="19572" y="1632"/>
                  </a:cubicBezTo>
                  <a:cubicBezTo>
                    <a:pt x="19572" y="718"/>
                    <a:pt x="18822" y="1"/>
                    <a:pt x="179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1;p60">
              <a:extLst>
                <a:ext uri="{FF2B5EF4-FFF2-40B4-BE49-F238E27FC236}">
                  <a16:creationId xmlns:a16="http://schemas.microsoft.com/office/drawing/2014/main" id="{C189A5C8-1CB5-B380-BC4D-18E1774FF2EF}"/>
                </a:ext>
              </a:extLst>
            </p:cNvPr>
            <p:cNvSpPr/>
            <p:nvPr/>
          </p:nvSpPr>
          <p:spPr>
            <a:xfrm>
              <a:off x="6500038" y="4103198"/>
              <a:ext cx="343743" cy="34374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04" y="0"/>
                    <a:pt x="0" y="2936"/>
                    <a:pt x="0" y="6524"/>
                  </a:cubicBezTo>
                  <a:cubicBezTo>
                    <a:pt x="0" y="10112"/>
                    <a:pt x="2904" y="13048"/>
                    <a:pt x="6524" y="13048"/>
                  </a:cubicBezTo>
                  <a:cubicBezTo>
                    <a:pt x="10113" y="13048"/>
                    <a:pt x="13048" y="10112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2;p60">
              <a:extLst>
                <a:ext uri="{FF2B5EF4-FFF2-40B4-BE49-F238E27FC236}">
                  <a16:creationId xmlns:a16="http://schemas.microsoft.com/office/drawing/2014/main" id="{0CF80CBE-74F1-5346-E85F-3ABF49F5712F}"/>
                </a:ext>
              </a:extLst>
            </p:cNvPr>
            <p:cNvSpPr/>
            <p:nvPr/>
          </p:nvSpPr>
          <p:spPr>
            <a:xfrm>
              <a:off x="6629010" y="747725"/>
              <a:ext cx="85800" cy="85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86235532-C4A5-0131-4151-2FEDAAC4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521" y="2363414"/>
            <a:ext cx="1421668" cy="25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8419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833" name="Google Shape;833;p66"/>
          <p:cNvSpPr txBox="1"/>
          <p:nvPr/>
        </p:nvSpPr>
        <p:spPr>
          <a:xfrm>
            <a:off x="5359100" y="3095022"/>
            <a:ext cx="1711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Assemblage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835" name="Google Shape;835;p66"/>
          <p:cNvSpPr txBox="1"/>
          <p:nvPr/>
        </p:nvSpPr>
        <p:spPr>
          <a:xfrm>
            <a:off x="6480415" y="2367750"/>
            <a:ext cx="218936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Test et optimisation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842" name="Google Shape;842;p66"/>
          <p:cNvCxnSpPr/>
          <p:nvPr/>
        </p:nvCxnSpPr>
        <p:spPr>
          <a:xfrm>
            <a:off x="712650" y="980846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66"/>
          <p:cNvCxnSpPr/>
          <p:nvPr/>
        </p:nvCxnSpPr>
        <p:spPr>
          <a:xfrm>
            <a:off x="712650" y="2971750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66"/>
          <p:cNvSpPr/>
          <p:nvPr/>
        </p:nvSpPr>
        <p:spPr>
          <a:xfrm>
            <a:off x="60023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66"/>
          <p:cNvSpPr/>
          <p:nvPr/>
        </p:nvSpPr>
        <p:spPr>
          <a:xfrm>
            <a:off x="750310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2" name="Google Shape;852;p66"/>
          <p:cNvCxnSpPr>
            <a:cxnSpLocks/>
            <a:stCxn id="847" idx="2"/>
          </p:cNvCxnSpPr>
          <p:nvPr/>
        </p:nvCxnSpPr>
        <p:spPr>
          <a:xfrm flipV="1">
            <a:off x="6074350" y="1984872"/>
            <a:ext cx="0" cy="106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3" name="Google Shape;853;p66"/>
          <p:cNvCxnSpPr>
            <a:cxnSpLocks/>
            <a:stCxn id="848" idx="2"/>
          </p:cNvCxnSpPr>
          <p:nvPr/>
        </p:nvCxnSpPr>
        <p:spPr>
          <a:xfrm flipH="1">
            <a:off x="7575050" y="3047172"/>
            <a:ext cx="50" cy="9116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27;p66">
            <a:extLst>
              <a:ext uri="{FF2B5EF4-FFF2-40B4-BE49-F238E27FC236}">
                <a16:creationId xmlns:a16="http://schemas.microsoft.com/office/drawing/2014/main" id="{893EEAE7-CE2B-6774-BA04-8157F14F92E5}"/>
              </a:ext>
            </a:extLst>
          </p:cNvPr>
          <p:cNvSpPr txBox="1"/>
          <p:nvPr/>
        </p:nvSpPr>
        <p:spPr>
          <a:xfrm>
            <a:off x="408270" y="2230849"/>
            <a:ext cx="232300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Selection des composantes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3" name="Google Shape;829;p66">
            <a:extLst>
              <a:ext uri="{FF2B5EF4-FFF2-40B4-BE49-F238E27FC236}">
                <a16:creationId xmlns:a16="http://schemas.microsoft.com/office/drawing/2014/main" id="{7D90770F-ACDB-F3D0-53E2-B1B2188435C7}"/>
              </a:ext>
            </a:extLst>
          </p:cNvPr>
          <p:cNvSpPr txBox="1"/>
          <p:nvPr/>
        </p:nvSpPr>
        <p:spPr>
          <a:xfrm>
            <a:off x="3646248" y="2219767"/>
            <a:ext cx="1833785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Conception du circuit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4" name="Google Shape;831;p66">
            <a:extLst>
              <a:ext uri="{FF2B5EF4-FFF2-40B4-BE49-F238E27FC236}">
                <a16:creationId xmlns:a16="http://schemas.microsoft.com/office/drawing/2014/main" id="{F4B37735-8F1E-C6B3-C86D-FA1DE3D20744}"/>
              </a:ext>
            </a:extLst>
          </p:cNvPr>
          <p:cNvSpPr txBox="1"/>
          <p:nvPr/>
        </p:nvSpPr>
        <p:spPr>
          <a:xfrm>
            <a:off x="1823988" y="3217875"/>
            <a:ext cx="2488577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Developpement du logiciel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5" name="Google Shape;844;p66">
            <a:extLst>
              <a:ext uri="{FF2B5EF4-FFF2-40B4-BE49-F238E27FC236}">
                <a16:creationId xmlns:a16="http://schemas.microsoft.com/office/drawing/2014/main" id="{1E36DDA1-7350-50EE-1025-AE41E8208DBB}"/>
              </a:ext>
            </a:extLst>
          </p:cNvPr>
          <p:cNvSpPr/>
          <p:nvPr/>
        </p:nvSpPr>
        <p:spPr>
          <a:xfrm>
            <a:off x="299930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45;p66">
            <a:extLst>
              <a:ext uri="{FF2B5EF4-FFF2-40B4-BE49-F238E27FC236}">
                <a16:creationId xmlns:a16="http://schemas.microsoft.com/office/drawing/2014/main" id="{DE4D3923-E7A7-1F6C-7336-02DF5CC3A8D0}"/>
              </a:ext>
            </a:extLst>
          </p:cNvPr>
          <p:cNvSpPr/>
          <p:nvPr/>
        </p:nvSpPr>
        <p:spPr>
          <a:xfrm>
            <a:off x="14969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6;p66">
            <a:extLst>
              <a:ext uri="{FF2B5EF4-FFF2-40B4-BE49-F238E27FC236}">
                <a16:creationId xmlns:a16="http://schemas.microsoft.com/office/drawing/2014/main" id="{F49493D7-07A1-A68B-3FBF-3E880036A64D}"/>
              </a:ext>
            </a:extLst>
          </p:cNvPr>
          <p:cNvSpPr/>
          <p:nvPr/>
        </p:nvSpPr>
        <p:spPr>
          <a:xfrm>
            <a:off x="45016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849;p66">
            <a:extLst>
              <a:ext uri="{FF2B5EF4-FFF2-40B4-BE49-F238E27FC236}">
                <a16:creationId xmlns:a16="http://schemas.microsoft.com/office/drawing/2014/main" id="{911D67E4-FEFF-0867-8FC4-F5CB2119D4EE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1568950" y="2903172"/>
            <a:ext cx="0" cy="10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850;p66">
            <a:extLst>
              <a:ext uri="{FF2B5EF4-FFF2-40B4-BE49-F238E27FC236}">
                <a16:creationId xmlns:a16="http://schemas.microsoft.com/office/drawing/2014/main" id="{FBE8F339-4E32-DFD3-3C0C-C697145651E5}"/>
              </a:ext>
            </a:extLst>
          </p:cNvPr>
          <p:cNvCxnSpPr>
            <a:cxnSpLocks/>
            <a:stCxn id="5" idx="2"/>
          </p:cNvCxnSpPr>
          <p:nvPr/>
        </p:nvCxnSpPr>
        <p:spPr>
          <a:xfrm rot="10800000">
            <a:off x="3071300" y="1984872"/>
            <a:ext cx="0" cy="106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851;p66">
            <a:extLst>
              <a:ext uri="{FF2B5EF4-FFF2-40B4-BE49-F238E27FC236}">
                <a16:creationId xmlns:a16="http://schemas.microsoft.com/office/drawing/2014/main" id="{76F4B6DD-D1F0-9DAF-DC95-BECCA28C934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3650" y="3047172"/>
            <a:ext cx="0" cy="91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827;p66">
            <a:extLst>
              <a:ext uri="{FF2B5EF4-FFF2-40B4-BE49-F238E27FC236}">
                <a16:creationId xmlns:a16="http://schemas.microsoft.com/office/drawing/2014/main" id="{ADB690BA-0C99-AC6F-C83D-483494CED3A3}"/>
              </a:ext>
            </a:extLst>
          </p:cNvPr>
          <p:cNvSpPr txBox="1"/>
          <p:nvPr/>
        </p:nvSpPr>
        <p:spPr>
          <a:xfrm>
            <a:off x="2687611" y="1508148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02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12" name="Google Shape;827;p66">
            <a:extLst>
              <a:ext uri="{FF2B5EF4-FFF2-40B4-BE49-F238E27FC236}">
                <a16:creationId xmlns:a16="http://schemas.microsoft.com/office/drawing/2014/main" id="{1B992C9C-09D9-9538-4216-D0027AEAF959}"/>
              </a:ext>
            </a:extLst>
          </p:cNvPr>
          <p:cNvSpPr txBox="1"/>
          <p:nvPr/>
        </p:nvSpPr>
        <p:spPr>
          <a:xfrm>
            <a:off x="4182475" y="3951532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03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13" name="Google Shape;827;p66">
            <a:extLst>
              <a:ext uri="{FF2B5EF4-FFF2-40B4-BE49-F238E27FC236}">
                <a16:creationId xmlns:a16="http://schemas.microsoft.com/office/drawing/2014/main" id="{2DE87AA2-1182-C8E2-9B36-4566277C6C64}"/>
              </a:ext>
            </a:extLst>
          </p:cNvPr>
          <p:cNvSpPr txBox="1"/>
          <p:nvPr/>
        </p:nvSpPr>
        <p:spPr>
          <a:xfrm>
            <a:off x="1188285" y="4019195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01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16" name="Google Shape;827;p66">
            <a:extLst>
              <a:ext uri="{FF2B5EF4-FFF2-40B4-BE49-F238E27FC236}">
                <a16:creationId xmlns:a16="http://schemas.microsoft.com/office/drawing/2014/main" id="{5EE33B30-4E7E-E636-7976-76917EB40CE2}"/>
              </a:ext>
            </a:extLst>
          </p:cNvPr>
          <p:cNvSpPr txBox="1"/>
          <p:nvPr/>
        </p:nvSpPr>
        <p:spPr>
          <a:xfrm>
            <a:off x="7176664" y="3951532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05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17" name="Google Shape;827;p66">
            <a:extLst>
              <a:ext uri="{FF2B5EF4-FFF2-40B4-BE49-F238E27FC236}">
                <a16:creationId xmlns:a16="http://schemas.microsoft.com/office/drawing/2014/main" id="{7D9D1A69-407A-BEA4-EC02-9C6371DDFB84}"/>
              </a:ext>
            </a:extLst>
          </p:cNvPr>
          <p:cNvSpPr txBox="1"/>
          <p:nvPr/>
        </p:nvSpPr>
        <p:spPr>
          <a:xfrm>
            <a:off x="5693685" y="1537550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04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4673064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181361" y="2342090"/>
            <a:ext cx="5342362" cy="1076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PROBLEMATIQUE</a:t>
            </a:r>
            <a:endParaRPr sz="4000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title" idx="2"/>
          </p:nvPr>
        </p:nvSpPr>
        <p:spPr>
          <a:xfrm>
            <a:off x="703875" y="687075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9B7C"/>
                </a:highlight>
              </a:rPr>
              <a:t>01</a:t>
            </a:r>
            <a:endParaRPr dirty="0">
              <a:highlight>
                <a:srgbClr val="009B7C"/>
              </a:highlight>
            </a:endParaRPr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Casablanca, le syndrome de l'embouteillage dramatise – énergie mines &amp;  carrières Magazine">
            <a:extLst>
              <a:ext uri="{FF2B5EF4-FFF2-40B4-BE49-F238E27FC236}">
                <a16:creationId xmlns:a16="http://schemas.microsoft.com/office/drawing/2014/main" id="{84311D34-2477-78E8-306E-B808F592A9A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4" r="21264"/>
          <a:stretch>
            <a:fillRect/>
          </a:stretch>
        </p:blipFill>
        <p:spPr bwMode="auto">
          <a:xfrm>
            <a:off x="4946650" y="536575"/>
            <a:ext cx="3494088" cy="40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524A5B3A-D093-B5CC-5F23-0AB539E65687}"/>
              </a:ext>
            </a:extLst>
          </p:cNvPr>
          <p:cNvSpPr txBox="1">
            <a:spLocks/>
          </p:cNvSpPr>
          <p:nvPr/>
        </p:nvSpPr>
        <p:spPr>
          <a:xfrm>
            <a:off x="5705280" y="2235729"/>
            <a:ext cx="4279732" cy="53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0" b="1" dirty="0">
                <a:solidFill>
                  <a:schemeClr val="tx1"/>
                </a:solidFill>
                <a:latin typeface="Congenial Black" panose="020B0604020202020204" pitchFamily="2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827" name="Google Shape;827;p66"/>
          <p:cNvSpPr txBox="1"/>
          <p:nvPr/>
        </p:nvSpPr>
        <p:spPr>
          <a:xfrm>
            <a:off x="408270" y="2230849"/>
            <a:ext cx="2323009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Selection des composantes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3646248" y="2219767"/>
            <a:ext cx="1833785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Conception du circuit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1823988" y="3217875"/>
            <a:ext cx="2488577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Developpement du logiciel</a:t>
            </a:r>
            <a:endParaRPr sz="18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cxnSp>
        <p:nvCxnSpPr>
          <p:cNvPr id="842" name="Google Shape;842;p66"/>
          <p:cNvCxnSpPr/>
          <p:nvPr/>
        </p:nvCxnSpPr>
        <p:spPr>
          <a:xfrm>
            <a:off x="712650" y="980846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66"/>
          <p:cNvCxnSpPr/>
          <p:nvPr/>
        </p:nvCxnSpPr>
        <p:spPr>
          <a:xfrm>
            <a:off x="712650" y="2971750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66"/>
          <p:cNvSpPr/>
          <p:nvPr/>
        </p:nvSpPr>
        <p:spPr>
          <a:xfrm>
            <a:off x="299930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6"/>
          <p:cNvSpPr/>
          <p:nvPr/>
        </p:nvSpPr>
        <p:spPr>
          <a:xfrm>
            <a:off x="14969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4501650" y="2903172"/>
            <a:ext cx="1440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9" name="Google Shape;849;p66"/>
          <p:cNvCxnSpPr>
            <a:cxnSpLocks/>
            <a:stCxn id="845" idx="0"/>
          </p:cNvCxnSpPr>
          <p:nvPr/>
        </p:nvCxnSpPr>
        <p:spPr>
          <a:xfrm>
            <a:off x="1568950" y="2903172"/>
            <a:ext cx="0" cy="10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66"/>
          <p:cNvCxnSpPr>
            <a:cxnSpLocks/>
            <a:stCxn id="844" idx="2"/>
          </p:cNvCxnSpPr>
          <p:nvPr/>
        </p:nvCxnSpPr>
        <p:spPr>
          <a:xfrm rot="10800000">
            <a:off x="3071300" y="1984872"/>
            <a:ext cx="0" cy="106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1" name="Google Shape;851;p66"/>
          <p:cNvCxnSpPr>
            <a:cxnSpLocks/>
            <a:stCxn id="846" idx="2"/>
          </p:cNvCxnSpPr>
          <p:nvPr/>
        </p:nvCxnSpPr>
        <p:spPr>
          <a:xfrm>
            <a:off x="4573650" y="3047172"/>
            <a:ext cx="0" cy="91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827;p66">
            <a:extLst>
              <a:ext uri="{FF2B5EF4-FFF2-40B4-BE49-F238E27FC236}">
                <a16:creationId xmlns:a16="http://schemas.microsoft.com/office/drawing/2014/main" id="{5F8675A6-99B1-ECDA-AC48-E063A8A26CB9}"/>
              </a:ext>
            </a:extLst>
          </p:cNvPr>
          <p:cNvSpPr txBox="1"/>
          <p:nvPr/>
        </p:nvSpPr>
        <p:spPr>
          <a:xfrm>
            <a:off x="2687611" y="1508148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02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4" name="Google Shape;827;p66">
            <a:extLst>
              <a:ext uri="{FF2B5EF4-FFF2-40B4-BE49-F238E27FC236}">
                <a16:creationId xmlns:a16="http://schemas.microsoft.com/office/drawing/2014/main" id="{1FD1ABAC-EF26-299B-6DAC-189AAFBB6E10}"/>
              </a:ext>
            </a:extLst>
          </p:cNvPr>
          <p:cNvSpPr txBox="1"/>
          <p:nvPr/>
        </p:nvSpPr>
        <p:spPr>
          <a:xfrm>
            <a:off x="4182475" y="3946123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03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  <p:sp>
        <p:nvSpPr>
          <p:cNvPr id="5" name="Google Shape;827;p66">
            <a:extLst>
              <a:ext uri="{FF2B5EF4-FFF2-40B4-BE49-F238E27FC236}">
                <a16:creationId xmlns:a16="http://schemas.microsoft.com/office/drawing/2014/main" id="{AA003970-EF8B-A364-72E1-03BF987B5927}"/>
              </a:ext>
            </a:extLst>
          </p:cNvPr>
          <p:cNvSpPr txBox="1"/>
          <p:nvPr/>
        </p:nvSpPr>
        <p:spPr>
          <a:xfrm>
            <a:off x="1188285" y="4019195"/>
            <a:ext cx="76133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01</a:t>
            </a:r>
            <a:endParaRPr sz="3200" dirty="0">
              <a:solidFill>
                <a:schemeClr val="dk1"/>
              </a:solidFill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8754538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Exemple de lieu d’application</a:t>
            </a:r>
            <a:endParaRPr dirty="0"/>
          </a:p>
        </p:txBody>
      </p:sp>
      <p:cxnSp>
        <p:nvCxnSpPr>
          <p:cNvPr id="842" name="Google Shape;842;p66"/>
          <p:cNvCxnSpPr/>
          <p:nvPr/>
        </p:nvCxnSpPr>
        <p:spPr>
          <a:xfrm>
            <a:off x="712650" y="980846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D8B2C53-8E09-6E48-0BC9-1F9721B0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99" y="1099168"/>
            <a:ext cx="5015356" cy="3898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CAA9AD4-953B-DFEA-E588-8441DFECF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478" y="1099168"/>
            <a:ext cx="5089797" cy="38986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E683295-47A9-2994-0E5A-FD781C6B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144" y="1165999"/>
            <a:ext cx="5385123" cy="36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2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6"/>
          <p:cNvSpPr txBox="1">
            <a:spLocks noGrp="1"/>
          </p:cNvSpPr>
          <p:nvPr>
            <p:ph type="title"/>
          </p:nvPr>
        </p:nvSpPr>
        <p:spPr>
          <a:xfrm>
            <a:off x="1322100" y="1818563"/>
            <a:ext cx="620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842" name="Google Shape;842;p66"/>
          <p:cNvCxnSpPr/>
          <p:nvPr/>
        </p:nvCxnSpPr>
        <p:spPr>
          <a:xfrm>
            <a:off x="686525" y="1601332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842;p66">
            <a:extLst>
              <a:ext uri="{FF2B5EF4-FFF2-40B4-BE49-F238E27FC236}">
                <a16:creationId xmlns:a16="http://schemas.microsoft.com/office/drawing/2014/main" id="{8621DE8A-6120-F9F8-61C3-6C697CA562CA}"/>
              </a:ext>
            </a:extLst>
          </p:cNvPr>
          <p:cNvCxnSpPr/>
          <p:nvPr/>
        </p:nvCxnSpPr>
        <p:spPr>
          <a:xfrm>
            <a:off x="706650" y="2890201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33311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1810560" y="1673323"/>
            <a:ext cx="25374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Accident</a:t>
            </a:r>
            <a:endParaRPr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2"/>
          </p:nvPr>
        </p:nvSpPr>
        <p:spPr>
          <a:xfrm>
            <a:off x="5418000" y="1687588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Infrastructures</a:t>
            </a:r>
            <a:endParaRPr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title" idx="4"/>
          </p:nvPr>
        </p:nvSpPr>
        <p:spPr>
          <a:xfrm>
            <a:off x="5292939" y="3267914"/>
            <a:ext cx="3037432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Augmentation du parc automobile 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title" idx="8"/>
          </p:nvPr>
        </p:nvSpPr>
        <p:spPr>
          <a:xfrm>
            <a:off x="2075039" y="3273056"/>
            <a:ext cx="2532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Feu tricolore non optimisie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21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CAUSES DE L’EMBOUTEILLAGE</a:t>
            </a:r>
            <a:endParaRPr dirty="0"/>
          </a:p>
        </p:txBody>
      </p:sp>
      <p:cxnSp>
        <p:nvCxnSpPr>
          <p:cNvPr id="278" name="Google Shape;278;p39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0FCB5581-5ABC-55DD-8A5A-1E9328D25D3B}"/>
              </a:ext>
            </a:extLst>
          </p:cNvPr>
          <p:cNvSpPr/>
          <p:nvPr/>
        </p:nvSpPr>
        <p:spPr>
          <a:xfrm>
            <a:off x="3693056" y="4387478"/>
            <a:ext cx="1757888" cy="3472185"/>
          </a:xfrm>
          <a:prstGeom prst="downArrow">
            <a:avLst/>
          </a:prstGeom>
          <a:solidFill>
            <a:srgbClr val="009B7C"/>
          </a:solidFill>
          <a:ln>
            <a:solidFill>
              <a:srgbClr val="009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Google Shape;260;p39">
            <a:extLst>
              <a:ext uri="{FF2B5EF4-FFF2-40B4-BE49-F238E27FC236}">
                <a16:creationId xmlns:a16="http://schemas.microsoft.com/office/drawing/2014/main" id="{14A19BCE-D0F1-28F0-1A33-46DB6688E2D6}"/>
              </a:ext>
            </a:extLst>
          </p:cNvPr>
          <p:cNvSpPr txBox="1">
            <a:spLocks/>
          </p:cNvSpPr>
          <p:nvPr/>
        </p:nvSpPr>
        <p:spPr>
          <a:xfrm>
            <a:off x="3783738" y="3168475"/>
            <a:ext cx="2537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missioner ExtraBold"/>
              <a:buNone/>
              <a:defRPr sz="2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/>
              <a:t>04</a:t>
            </a:r>
          </a:p>
        </p:txBody>
      </p:sp>
      <p:sp>
        <p:nvSpPr>
          <p:cNvPr id="13" name="Google Shape;260;p39">
            <a:extLst>
              <a:ext uri="{FF2B5EF4-FFF2-40B4-BE49-F238E27FC236}">
                <a16:creationId xmlns:a16="http://schemas.microsoft.com/office/drawing/2014/main" id="{6FC32968-3004-B76B-0668-7D5017D2078C}"/>
              </a:ext>
            </a:extLst>
          </p:cNvPr>
          <p:cNvSpPr txBox="1">
            <a:spLocks/>
          </p:cNvSpPr>
          <p:nvPr/>
        </p:nvSpPr>
        <p:spPr>
          <a:xfrm>
            <a:off x="615063" y="3154210"/>
            <a:ext cx="2537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missioner ExtraBold"/>
              <a:buNone/>
              <a:defRPr sz="2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/>
              <a:t>03</a:t>
            </a:r>
          </a:p>
        </p:txBody>
      </p:sp>
      <p:sp>
        <p:nvSpPr>
          <p:cNvPr id="14" name="Google Shape;260;p39">
            <a:extLst>
              <a:ext uri="{FF2B5EF4-FFF2-40B4-BE49-F238E27FC236}">
                <a16:creationId xmlns:a16="http://schemas.microsoft.com/office/drawing/2014/main" id="{E0F50FA2-09FB-E875-7332-714DB23AF450}"/>
              </a:ext>
            </a:extLst>
          </p:cNvPr>
          <p:cNvSpPr txBox="1">
            <a:spLocks/>
          </p:cNvSpPr>
          <p:nvPr/>
        </p:nvSpPr>
        <p:spPr>
          <a:xfrm>
            <a:off x="3726001" y="1639769"/>
            <a:ext cx="2537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missioner ExtraBold"/>
              <a:buNone/>
              <a:defRPr sz="2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/>
              <a:t>02</a:t>
            </a:r>
          </a:p>
        </p:txBody>
      </p:sp>
      <p:sp>
        <p:nvSpPr>
          <p:cNvPr id="15" name="Google Shape;260;p39">
            <a:extLst>
              <a:ext uri="{FF2B5EF4-FFF2-40B4-BE49-F238E27FC236}">
                <a16:creationId xmlns:a16="http://schemas.microsoft.com/office/drawing/2014/main" id="{A789536A-3624-E944-B8A4-4F67C043F705}"/>
              </a:ext>
            </a:extLst>
          </p:cNvPr>
          <p:cNvSpPr txBox="1">
            <a:spLocks/>
          </p:cNvSpPr>
          <p:nvPr/>
        </p:nvSpPr>
        <p:spPr>
          <a:xfrm>
            <a:off x="615063" y="1613021"/>
            <a:ext cx="25374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missioner ExtraBold"/>
              <a:buNone/>
              <a:defRPr sz="2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600" dirty="0"/>
              <a:t>01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264" grpId="0"/>
      <p:bldP spid="268" grpId="0"/>
      <p:bldP spid="25" grpId="0" animBg="1"/>
      <p:bldP spid="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7A3324B-50BA-BE88-A254-1441B28BD79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086972" y="2361782"/>
            <a:ext cx="5131190" cy="653100"/>
          </a:xfrm>
        </p:spPr>
        <p:txBody>
          <a:bodyPr/>
          <a:lstStyle/>
          <a:p>
            <a:r>
              <a:rPr lang="fr-FR" sz="4400" dirty="0"/>
              <a:t>CONGESTION DE LA ROUTE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27011CD8-702A-DD86-7FE2-7D134B1D5FCD}"/>
              </a:ext>
            </a:extLst>
          </p:cNvPr>
          <p:cNvSpPr/>
          <p:nvPr/>
        </p:nvSpPr>
        <p:spPr>
          <a:xfrm>
            <a:off x="3693056" y="-1507516"/>
            <a:ext cx="1757888" cy="3472185"/>
          </a:xfrm>
          <a:prstGeom prst="downArrow">
            <a:avLst/>
          </a:prstGeom>
          <a:solidFill>
            <a:srgbClr val="009B7C"/>
          </a:solidFill>
          <a:ln>
            <a:solidFill>
              <a:srgbClr val="009B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Google Shape;239;p37">
            <a:extLst>
              <a:ext uri="{FF2B5EF4-FFF2-40B4-BE49-F238E27FC236}">
                <a16:creationId xmlns:a16="http://schemas.microsoft.com/office/drawing/2014/main" id="{1401A009-D3DF-F451-6B45-6175656B22CA}"/>
              </a:ext>
            </a:extLst>
          </p:cNvPr>
          <p:cNvSpPr txBox="1">
            <a:spLocks/>
          </p:cNvSpPr>
          <p:nvPr/>
        </p:nvSpPr>
        <p:spPr>
          <a:xfrm>
            <a:off x="1925838" y="745705"/>
            <a:ext cx="5921511" cy="3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missioner ExtraBold"/>
              <a:buNone/>
              <a:defRPr sz="24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4400" dirty="0"/>
              <a:t>Comment fluidifier la circulation et </a:t>
            </a:r>
            <a:r>
              <a:rPr lang="fr-FR" sz="4400" dirty="0" err="1"/>
              <a:t>reduire</a:t>
            </a:r>
            <a:r>
              <a:rPr lang="fr-FR" sz="4400" dirty="0"/>
              <a:t> le temps d’attente au feu tricolore?</a:t>
            </a:r>
            <a:endParaRPr lang="fr-FR" sz="4400" dirty="0">
              <a:highlight>
                <a:schemeClr val="dk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8590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 flipH="1">
            <a:off x="4521912" y="2338649"/>
            <a:ext cx="3976409" cy="1218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 DES SOLUTIONS</a:t>
            </a:r>
            <a:endParaRPr dirty="0"/>
          </a:p>
        </p:txBody>
      </p:sp>
      <p:pic>
        <p:nvPicPr>
          <p:cNvPr id="391" name="Google Shape;391;p4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9698" t="19734" b="10035"/>
          <a:stretch/>
        </p:blipFill>
        <p:spPr>
          <a:xfrm flipH="1">
            <a:off x="703874" y="537150"/>
            <a:ext cx="3492901" cy="4069200"/>
          </a:xfrm>
          <a:prstGeom prst="rect">
            <a:avLst/>
          </a:prstGeom>
        </p:spPr>
      </p:pic>
      <p:cxnSp>
        <p:nvCxnSpPr>
          <p:cNvPr id="392" name="Google Shape;392;p48"/>
          <p:cNvCxnSpPr/>
          <p:nvPr/>
        </p:nvCxnSpPr>
        <p:spPr>
          <a:xfrm>
            <a:off x="48739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48"/>
          <p:cNvCxnSpPr/>
          <p:nvPr/>
        </p:nvCxnSpPr>
        <p:spPr>
          <a:xfrm>
            <a:off x="48739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02;p42">
            <a:extLst>
              <a:ext uri="{FF2B5EF4-FFF2-40B4-BE49-F238E27FC236}">
                <a16:creationId xmlns:a16="http://schemas.microsoft.com/office/drawing/2014/main" id="{3ABF5DF4-BB0C-B90C-43DA-D55B6490EF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30030" y="730116"/>
            <a:ext cx="3915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9B7C"/>
                </a:highlight>
              </a:rPr>
              <a:t>02</a:t>
            </a:r>
            <a:endParaRPr dirty="0">
              <a:highlight>
                <a:srgbClr val="009B7C"/>
              </a:highlight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59297" y="2310203"/>
            <a:ext cx="5342362" cy="1076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ELARGISSEMENT DES ROUTES</a:t>
            </a:r>
            <a:endParaRPr sz="40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8" name="Picture 4" descr="Travaux sur les routes : on manque de bitume !">
            <a:extLst>
              <a:ext uri="{FF2B5EF4-FFF2-40B4-BE49-F238E27FC236}">
                <a16:creationId xmlns:a16="http://schemas.microsoft.com/office/drawing/2014/main" id="{7E10C19B-07CD-6609-1320-872144A3B197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2139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B6706D3B-2D2F-34AF-6055-267021AA0145}"/>
              </a:ext>
            </a:extLst>
          </p:cNvPr>
          <p:cNvSpPr txBox="1">
            <a:spLocks/>
          </p:cNvSpPr>
          <p:nvPr/>
        </p:nvSpPr>
        <p:spPr>
          <a:xfrm>
            <a:off x="359297" y="963755"/>
            <a:ext cx="5342362" cy="107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60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236614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4"/>
          <p:cNvSpPr txBox="1">
            <a:spLocks noGrp="1"/>
          </p:cNvSpPr>
          <p:nvPr>
            <p:ph type="body" idx="1"/>
          </p:nvPr>
        </p:nvSpPr>
        <p:spPr>
          <a:xfrm>
            <a:off x="4913562" y="1301960"/>
            <a:ext cx="3815400" cy="622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AVANTAGE</a:t>
            </a:r>
            <a:endParaRPr sz="2400" dirty="0">
              <a:latin typeface="Commissioner ExtraBold"/>
              <a:ea typeface="Commissioner ExtraBold"/>
              <a:cs typeface="Commissioner ExtraBold"/>
              <a:sym typeface="Commissioner ExtraBold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-FR" sz="1800" dirty="0">
                <a:latin typeface="Calibri" panose="020F0502020204030204" pitchFamily="34" charset="0"/>
                <a:cs typeface="Arial" panose="020B0604020202020204" pitchFamily="34" charset="0"/>
              </a:rPr>
              <a:t>- Efficacité a court terme</a:t>
            </a:r>
            <a:endParaRPr sz="1600" dirty="0"/>
          </a:p>
        </p:txBody>
      </p:sp>
      <p:sp>
        <p:nvSpPr>
          <p:cNvPr id="961" name="Google Shape;961;p74"/>
          <p:cNvSpPr txBox="1">
            <a:spLocks noGrp="1"/>
          </p:cNvSpPr>
          <p:nvPr>
            <p:ph type="title"/>
          </p:nvPr>
        </p:nvSpPr>
        <p:spPr>
          <a:xfrm>
            <a:off x="715775" y="368825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AVANTAGES ET INCONVENIENTS	</a:t>
            </a:r>
            <a:endParaRPr dirty="0"/>
          </a:p>
        </p:txBody>
      </p:sp>
      <p:sp>
        <p:nvSpPr>
          <p:cNvPr id="962" name="Google Shape;962;p74"/>
          <p:cNvSpPr txBox="1">
            <a:spLocks noGrp="1"/>
          </p:cNvSpPr>
          <p:nvPr>
            <p:ph type="body" idx="2"/>
          </p:nvPr>
        </p:nvSpPr>
        <p:spPr>
          <a:xfrm>
            <a:off x="4913562" y="2900839"/>
            <a:ext cx="3758100" cy="19533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fr-FR" sz="2600" dirty="0">
                <a:latin typeface="Commissioner ExtraBold"/>
                <a:ea typeface="Commissioner ExtraBold"/>
                <a:cs typeface="Commissioner ExtraBold"/>
                <a:sym typeface="Commissioner ExtraBold"/>
              </a:rPr>
              <a:t>INCONVENIENTS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600" dirty="0">
                <a:solidFill>
                  <a:schemeClr val="hlink"/>
                </a:solidFill>
                <a:uFill>
                  <a:noFill/>
                </a:uFill>
              </a:rPr>
              <a:t>- Inefficace a long terme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sz="1600" dirty="0">
                <a:solidFill>
                  <a:schemeClr val="hlink"/>
                </a:solidFill>
                <a:uFill>
                  <a:noFill/>
                </a:uFill>
              </a:rPr>
              <a:t>- C</a:t>
            </a:r>
            <a:r>
              <a:rPr lang="en" sz="1600" dirty="0">
                <a:solidFill>
                  <a:schemeClr val="hlink"/>
                </a:solidFill>
                <a:uFill>
                  <a:noFill/>
                </a:uFill>
              </a:rPr>
              <a:t>out de realisation important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endParaRPr sz="1600" dirty="0"/>
          </a:p>
        </p:txBody>
      </p:sp>
      <p:cxnSp>
        <p:nvCxnSpPr>
          <p:cNvPr id="963" name="Google Shape;963;p74"/>
          <p:cNvCxnSpPr/>
          <p:nvPr/>
        </p:nvCxnSpPr>
        <p:spPr>
          <a:xfrm>
            <a:off x="712650" y="965917"/>
            <a:ext cx="773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997DEC7-4C77-C33C-6309-A7AD43AF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9" y="3064332"/>
            <a:ext cx="4014882" cy="1626329"/>
          </a:xfrm>
          <a:prstGeom prst="rect">
            <a:avLst/>
          </a:prstGeom>
        </p:spPr>
      </p:pic>
      <p:sp>
        <p:nvSpPr>
          <p:cNvPr id="4" name="Google Shape;962;p74">
            <a:extLst>
              <a:ext uri="{FF2B5EF4-FFF2-40B4-BE49-F238E27FC236}">
                <a16:creationId xmlns:a16="http://schemas.microsoft.com/office/drawing/2014/main" id="{C20C7FF8-4899-1C01-2947-C17232D22BD9}"/>
              </a:ext>
            </a:extLst>
          </p:cNvPr>
          <p:cNvSpPr txBox="1">
            <a:spLocks/>
          </p:cNvSpPr>
          <p:nvPr/>
        </p:nvSpPr>
        <p:spPr>
          <a:xfrm>
            <a:off x="600730" y="1613072"/>
            <a:ext cx="3758100" cy="195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Cairo"/>
              <a:buNone/>
            </a:pPr>
            <a:r>
              <a:rPr lang="fr-FR" sz="800" dirty="0">
                <a:solidFill>
                  <a:schemeClr val="hlink"/>
                </a:solidFill>
                <a:uFill>
                  <a:noFill/>
                </a:uFill>
              </a:rPr>
              <a:t>https://www.guideautoweb.com/articles/54473/etude-elargir-les-autoroutes-ne-regle-pas-la-congestion/</a:t>
            </a: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indent="-330200">
              <a:buSzPts val="1600"/>
            </a:pPr>
            <a:endParaRPr lang="fr-FR" sz="1600" dirty="0"/>
          </a:p>
        </p:txBody>
      </p:sp>
      <p:sp>
        <p:nvSpPr>
          <p:cNvPr id="5" name="Google Shape;962;p74">
            <a:extLst>
              <a:ext uri="{FF2B5EF4-FFF2-40B4-BE49-F238E27FC236}">
                <a16:creationId xmlns:a16="http://schemas.microsoft.com/office/drawing/2014/main" id="{D26ECE1D-7C9F-74D5-2B35-666152982160}"/>
              </a:ext>
            </a:extLst>
          </p:cNvPr>
          <p:cNvSpPr txBox="1">
            <a:spLocks/>
          </p:cNvSpPr>
          <p:nvPr/>
        </p:nvSpPr>
        <p:spPr>
          <a:xfrm>
            <a:off x="544196" y="965917"/>
            <a:ext cx="4240975" cy="222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27000" indent="0">
              <a:buSzPts val="1600"/>
              <a:buNone/>
            </a:pPr>
            <a: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« le réseau autoroutier de la ville de Jackson, au Mississippi, a connu une expansion de plus de 60 % de 1993 a 2017 pendant que sa population enregistrait une hausse d’`a peine 9 %. Eh bien, en 24 ans, le trafic a explosé dans une proportion de 317 % »</a:t>
            </a:r>
            <a:endParaRPr lang="fr-FR" sz="1600" b="1" dirty="0">
              <a:solidFill>
                <a:schemeClr val="hlink"/>
              </a:solidFill>
              <a:uFill>
                <a:noFill/>
              </a:uFill>
            </a:endParaRP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indent="-330200">
              <a:buSzPts val="1600"/>
            </a:pPr>
            <a:endParaRPr lang="fr-FR" sz="1600" dirty="0"/>
          </a:p>
        </p:txBody>
      </p:sp>
      <p:sp>
        <p:nvSpPr>
          <p:cNvPr id="6" name="Google Shape;962;p74">
            <a:extLst>
              <a:ext uri="{FF2B5EF4-FFF2-40B4-BE49-F238E27FC236}">
                <a16:creationId xmlns:a16="http://schemas.microsoft.com/office/drawing/2014/main" id="{160D7B1D-B6E0-099E-50EE-D630C6D12F9F}"/>
              </a:ext>
            </a:extLst>
          </p:cNvPr>
          <p:cNvSpPr txBox="1">
            <a:spLocks/>
          </p:cNvSpPr>
          <p:nvPr/>
        </p:nvSpPr>
        <p:spPr>
          <a:xfrm>
            <a:off x="544196" y="3877495"/>
            <a:ext cx="3758100" cy="195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Font typeface="Cairo"/>
              <a:buNone/>
            </a:pPr>
            <a:r>
              <a:rPr lang="fr-FR" sz="800" dirty="0">
                <a:solidFill>
                  <a:schemeClr val="hlink"/>
                </a:solidFill>
                <a:uFill>
                  <a:noFill/>
                </a:uFill>
              </a:rPr>
              <a:t>https://www.challenge.ma/le-kilometre-dautoroute-coute-30-millions-de-dh-au-maroc-36505</a:t>
            </a:r>
            <a:r>
              <a:rPr lang="fr-FR" sz="1000" dirty="0">
                <a:solidFill>
                  <a:schemeClr val="hlink"/>
                </a:solidFill>
                <a:uFill>
                  <a:noFill/>
                </a:uFill>
              </a:rPr>
              <a:t>/</a:t>
            </a: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127000" indent="0">
              <a:buSzPts val="1600"/>
              <a:buFont typeface="Cairo"/>
              <a:buNone/>
            </a:pPr>
            <a:endParaRPr lang="fr-FR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indent="-330200">
              <a:buSzPts val="1600"/>
            </a:pPr>
            <a:endParaRPr lang="fr-FR" sz="1600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537725" y="2342090"/>
            <a:ext cx="5342362" cy="1076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TARIFICATION </a:t>
            </a:r>
            <a:endParaRPr sz="4000" dirty="0"/>
          </a:p>
        </p:txBody>
      </p:sp>
      <p:cxnSp>
        <p:nvCxnSpPr>
          <p:cNvPr id="304" name="Google Shape;304;p42"/>
          <p:cNvCxnSpPr/>
          <p:nvPr/>
        </p:nvCxnSpPr>
        <p:spPr>
          <a:xfrm>
            <a:off x="759125" y="374332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759125" y="2146875"/>
            <a:ext cx="350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Espace réservé pour une image  19" descr="Une image contenant texte, arbre, extérieur, signe&#10;&#10;Description générée automatiquement">
            <a:extLst>
              <a:ext uri="{FF2B5EF4-FFF2-40B4-BE49-F238E27FC236}">
                <a16:creationId xmlns:a16="http://schemas.microsoft.com/office/drawing/2014/main" id="{496700F9-6E59-9798-FBB4-26AD7DCA1C6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5754" b="5754"/>
          <a:stretch>
            <a:fillRect/>
          </a:stretch>
        </p:blipFill>
        <p:spPr/>
      </p:pic>
      <p:sp>
        <p:nvSpPr>
          <p:cNvPr id="21" name="Google Shape;300;p42">
            <a:extLst>
              <a:ext uri="{FF2B5EF4-FFF2-40B4-BE49-F238E27FC236}">
                <a16:creationId xmlns:a16="http://schemas.microsoft.com/office/drawing/2014/main" id="{BADB4006-CED0-6372-28F2-5DC487FD6A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9124" y="3849479"/>
            <a:ext cx="3780507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ppliqu</a:t>
            </a:r>
            <a:r>
              <a:rPr lang="fr-FR" sz="1800" dirty="0">
                <a:latin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n" dirty="0"/>
              <a:t>e en stockholm </a:t>
            </a:r>
            <a:endParaRPr dirty="0"/>
          </a:p>
        </p:txBody>
      </p:sp>
      <p:sp>
        <p:nvSpPr>
          <p:cNvPr id="4" name="Google Shape;301;p42">
            <a:extLst>
              <a:ext uri="{FF2B5EF4-FFF2-40B4-BE49-F238E27FC236}">
                <a16:creationId xmlns:a16="http://schemas.microsoft.com/office/drawing/2014/main" id="{1211034E-DFFC-4626-8AA1-A96B4B46441B}"/>
              </a:ext>
            </a:extLst>
          </p:cNvPr>
          <p:cNvSpPr txBox="1">
            <a:spLocks/>
          </p:cNvSpPr>
          <p:nvPr/>
        </p:nvSpPr>
        <p:spPr>
          <a:xfrm>
            <a:off x="359297" y="963755"/>
            <a:ext cx="5342362" cy="107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missioner ExtraBold"/>
              <a:buNone/>
              <a:defRPr sz="4500" b="0" i="0" u="none" strike="noStrike" cap="none">
                <a:solidFill>
                  <a:schemeClr val="dk1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522156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Hardware Store Business Plan by Slidesgo">
  <a:themeElements>
    <a:clrScheme name="Simple Light">
      <a:dk1>
        <a:srgbClr val="0F1010"/>
      </a:dk1>
      <a:lt1>
        <a:srgbClr val="FAFAFA"/>
      </a:lt1>
      <a:dk2>
        <a:srgbClr val="F1CA2C"/>
      </a:dk2>
      <a:lt2>
        <a:srgbClr val="F4890F"/>
      </a:lt2>
      <a:accent1>
        <a:srgbClr val="F15E1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F101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503</Words>
  <Application>Microsoft Office PowerPoint</Application>
  <PresentationFormat>Affichage à l'écran (16:9)</PresentationFormat>
  <Paragraphs>155</Paragraphs>
  <Slides>32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Calibri</vt:lpstr>
      <vt:lpstr>Open Sans</vt:lpstr>
      <vt:lpstr>Cairo</vt:lpstr>
      <vt:lpstr>Commissioner ExtraBold</vt:lpstr>
      <vt:lpstr>Fira Sans SemiBold</vt:lpstr>
      <vt:lpstr>Congenial Black</vt:lpstr>
      <vt:lpstr>Roboto</vt:lpstr>
      <vt:lpstr>Arial</vt:lpstr>
      <vt:lpstr>Hardware Store Business Plan by Slidesgo</vt:lpstr>
      <vt:lpstr>CAHIER DE CHARGE</vt:lpstr>
      <vt:lpstr>Présentation PowerPoint</vt:lpstr>
      <vt:lpstr>PROBLEMATIQUE</vt:lpstr>
      <vt:lpstr>Accident</vt:lpstr>
      <vt:lpstr>CONGESTION DE LA ROUTE</vt:lpstr>
      <vt:lpstr>UNIVERS DES SOLUTIONS</vt:lpstr>
      <vt:lpstr>ELARGISSEMENT DES ROUTES</vt:lpstr>
      <vt:lpstr>AVANTAGES ET INCONVENIENTS </vt:lpstr>
      <vt:lpstr>TARIFICATION </vt:lpstr>
      <vt:lpstr>AVANATGES ?</vt:lpstr>
      <vt:lpstr>Manque de capacité technique </vt:lpstr>
      <vt:lpstr>Velo en libre-service</vt:lpstr>
      <vt:lpstr>Présentation PowerPoint</vt:lpstr>
      <vt:lpstr>COVOITURAGE</vt:lpstr>
      <vt:lpstr>AVANTAGES  VS. INCONVENIENTS </vt:lpstr>
      <vt:lpstr>COORDINATION DES FEUX TRICOLORE</vt:lpstr>
      <vt:lpstr>SYNTHESE</vt:lpstr>
      <vt:lpstr>SOLUTION RETENUE</vt:lpstr>
      <vt:lpstr>Fonctionnement?</vt:lpstr>
      <vt:lpstr>Fonctionnement?</vt:lpstr>
      <vt:lpstr>Cas plus complex?</vt:lpstr>
      <vt:lpstr>Présentation PowerPoint</vt:lpstr>
      <vt:lpstr>Présentation PowerPoint</vt:lpstr>
      <vt:lpstr>RECAPULATIF DU SYSTEME</vt:lpstr>
      <vt:lpstr>CONCEPTION</vt:lpstr>
      <vt:lpstr>COMPOSANTES</vt:lpstr>
      <vt:lpstr>CONCEPTION</vt:lpstr>
      <vt:lpstr>Conception du circuit</vt:lpstr>
      <vt:lpstr>CONCEPTION</vt:lpstr>
      <vt:lpstr>CONCEPTION</vt:lpstr>
      <vt:lpstr>Exemple de lieu d’application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STORE BUSINESS PLAN</dc:title>
  <cp:lastModifiedBy>saadiouibadreddine@gmail.com</cp:lastModifiedBy>
  <cp:revision>12</cp:revision>
  <dcterms:modified xsi:type="dcterms:W3CDTF">2023-01-19T21:12:58Z</dcterms:modified>
</cp:coreProperties>
</file>